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6" r:id="rId2"/>
    <p:sldId id="258" r:id="rId3"/>
    <p:sldId id="602" r:id="rId4"/>
    <p:sldId id="610" r:id="rId5"/>
    <p:sldId id="611" r:id="rId6"/>
    <p:sldId id="612" r:id="rId7"/>
    <p:sldId id="613" r:id="rId8"/>
    <p:sldId id="614" r:id="rId9"/>
    <p:sldId id="615" r:id="rId10"/>
    <p:sldId id="676" r:id="rId11"/>
    <p:sldId id="609" r:id="rId12"/>
    <p:sldId id="732" r:id="rId13"/>
    <p:sldId id="734" r:id="rId14"/>
    <p:sldId id="733" r:id="rId15"/>
    <p:sldId id="730" r:id="rId16"/>
    <p:sldId id="736" r:id="rId17"/>
    <p:sldId id="735" r:id="rId18"/>
    <p:sldId id="709" r:id="rId19"/>
    <p:sldId id="710" r:id="rId20"/>
    <p:sldId id="702" r:id="rId21"/>
    <p:sldId id="632" r:id="rId22"/>
    <p:sldId id="446" r:id="rId23"/>
    <p:sldId id="673" r:id="rId24"/>
    <p:sldId id="634" r:id="rId25"/>
    <p:sldId id="635" r:id="rId26"/>
    <p:sldId id="399" r:id="rId27"/>
    <p:sldId id="493" r:id="rId28"/>
    <p:sldId id="679" r:id="rId29"/>
    <p:sldId id="494" r:id="rId30"/>
    <p:sldId id="621" r:id="rId31"/>
    <p:sldId id="622" r:id="rId32"/>
    <p:sldId id="605" r:id="rId33"/>
    <p:sldId id="623" r:id="rId34"/>
    <p:sldId id="667" r:id="rId35"/>
    <p:sldId id="691" r:id="rId36"/>
    <p:sldId id="654" r:id="rId37"/>
    <p:sldId id="708" r:id="rId38"/>
    <p:sldId id="707" r:id="rId39"/>
    <p:sldId id="704" r:id="rId40"/>
    <p:sldId id="705" r:id="rId41"/>
    <p:sldId id="706" r:id="rId42"/>
    <p:sldId id="696" r:id="rId43"/>
    <p:sldId id="697" r:id="rId44"/>
    <p:sldId id="698" r:id="rId45"/>
    <p:sldId id="701" r:id="rId46"/>
    <p:sldId id="668" r:id="rId47"/>
    <p:sldId id="737" r:id="rId48"/>
    <p:sldId id="781" r:id="rId49"/>
    <p:sldId id="761" r:id="rId50"/>
    <p:sldId id="762" r:id="rId51"/>
    <p:sldId id="759" r:id="rId52"/>
    <p:sldId id="758" r:id="rId53"/>
    <p:sldId id="738" r:id="rId54"/>
    <p:sldId id="739" r:id="rId55"/>
    <p:sldId id="740" r:id="rId56"/>
    <p:sldId id="743" r:id="rId57"/>
    <p:sldId id="741" r:id="rId58"/>
    <p:sldId id="744" r:id="rId59"/>
    <p:sldId id="745" r:id="rId60"/>
    <p:sldId id="747" r:id="rId61"/>
    <p:sldId id="764" r:id="rId62"/>
    <p:sldId id="262" r:id="rId63"/>
    <p:sldId id="675" r:id="rId64"/>
    <p:sldId id="763" r:id="rId65"/>
    <p:sldId id="695" r:id="rId66"/>
    <p:sldId id="746" r:id="rId67"/>
    <p:sldId id="690" r:id="rId68"/>
    <p:sldId id="765" r:id="rId69"/>
    <p:sldId id="766" r:id="rId70"/>
    <p:sldId id="681" r:id="rId71"/>
    <p:sldId id="771" r:id="rId72"/>
    <p:sldId id="779" r:id="rId73"/>
    <p:sldId id="769" r:id="rId74"/>
    <p:sldId id="772" r:id="rId75"/>
    <p:sldId id="776" r:id="rId76"/>
    <p:sldId id="777" r:id="rId77"/>
    <p:sldId id="778" r:id="rId78"/>
    <p:sldId id="770" r:id="rId79"/>
    <p:sldId id="773" r:id="rId80"/>
    <p:sldId id="774" r:id="rId81"/>
    <p:sldId id="775" r:id="rId82"/>
    <p:sldId id="703" r:id="rId83"/>
    <p:sldId id="752" r:id="rId84"/>
    <p:sldId id="757" r:id="rId85"/>
    <p:sldId id="755" r:id="rId86"/>
    <p:sldId id="753" r:id="rId87"/>
    <p:sldId id="782" r:id="rId88"/>
    <p:sldId id="756" r:id="rId89"/>
    <p:sldId id="754" r:id="rId90"/>
    <p:sldId id="750" r:id="rId91"/>
    <p:sldId id="748" r:id="rId92"/>
    <p:sldId id="768" r:id="rId93"/>
    <p:sldId id="682" r:id="rId94"/>
    <p:sldId id="767" r:id="rId95"/>
    <p:sldId id="683" r:id="rId96"/>
    <p:sldId id="686" r:id="rId97"/>
    <p:sldId id="687" r:id="rId98"/>
    <p:sldId id="688" r:id="rId99"/>
    <p:sldId id="711" r:id="rId100"/>
    <p:sldId id="712" r:id="rId101"/>
    <p:sldId id="717" r:id="rId102"/>
    <p:sldId id="728" r:id="rId103"/>
    <p:sldId id="729" r:id="rId104"/>
    <p:sldId id="713" r:id="rId105"/>
    <p:sldId id="719" r:id="rId106"/>
    <p:sldId id="720" r:id="rId107"/>
    <p:sldId id="718" r:id="rId108"/>
    <p:sldId id="727" r:id="rId109"/>
    <p:sldId id="726" r:id="rId110"/>
    <p:sldId id="724" r:id="rId111"/>
    <p:sldId id="725" r:id="rId112"/>
    <p:sldId id="780" r:id="rId113"/>
    <p:sldId id="437" r:id="rId114"/>
    <p:sldId id="442" r:id="rId115"/>
    <p:sldId id="443" r:id="rId116"/>
    <p:sldId id="439" r:id="rId117"/>
    <p:sldId id="441" r:id="rId118"/>
    <p:sldId id="474" r:id="rId119"/>
    <p:sldId id="364" r:id="rId120"/>
    <p:sldId id="291" r:id="rId121"/>
    <p:sldId id="294" r:id="rId122"/>
    <p:sldId id="558" r:id="rId123"/>
    <p:sldId id="559" r:id="rId124"/>
    <p:sldId id="468" r:id="rId125"/>
    <p:sldId id="363" r:id="rId126"/>
    <p:sldId id="606" r:id="rId127"/>
    <p:sldId id="627" r:id="rId128"/>
    <p:sldId id="626" r:id="rId129"/>
    <p:sldId id="628" r:id="rId1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ël Aeschlimann" initials="RA" lastIdx="1" clrIdx="0">
    <p:extLst>
      <p:ext uri="{19B8F6BF-5375-455C-9EA6-DF929625EA0E}">
        <p15:presenceInfo xmlns:p15="http://schemas.microsoft.com/office/powerpoint/2012/main" userId="Raphaël Aeschli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3FB"/>
    <a:srgbClr val="0202FF"/>
    <a:srgbClr val="E11111"/>
    <a:srgbClr val="FFFFFF"/>
    <a:srgbClr val="007D00"/>
    <a:srgbClr val="63EA8C"/>
    <a:srgbClr val="9900CC"/>
    <a:srgbClr val="66FFFF"/>
    <a:srgbClr val="F6FAFC"/>
    <a:srgbClr val="FF8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3817" autoAdjust="0"/>
  </p:normalViewPr>
  <p:slideViewPr>
    <p:cSldViewPr snapToGrid="0">
      <p:cViewPr varScale="1">
        <p:scale>
          <a:sx n="67" d="100"/>
          <a:sy n="67" d="100"/>
        </p:scale>
        <p:origin x="65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3E0EC24-C8AB-48CB-86B8-53582E73B6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382BDF-AAC0-44D2-8C8E-0EC85D05BB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B66F7-2DE7-4A1D-99B0-6A88D0403BD0}" type="datetimeFigureOut">
              <a:rPr lang="fr-FR" smtClean="0"/>
              <a:t>02/07/2021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58F47-C0FF-4405-9663-BEAABF1B85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64ABAA-30C2-495B-AC25-C27E255065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6FCE-6AA4-475A-9C1B-D0C19D2A1A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51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7BF04-0C33-4D74-B320-D5316F41D272}" type="datetimeFigureOut">
              <a:rPr lang="fr-FR" smtClean="0"/>
              <a:t>02/07/2021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78743-8DAB-4446-B47F-5BF5ABD951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81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B71BF-E631-486A-89CE-FC3805C60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279310-6784-41D1-B47A-F433A5AF5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EA579-691E-4F99-BB81-6C089131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408E7-F958-4728-A4F2-2A15D3A6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14E6E4-5019-4205-9AE2-47FB07D4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72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C32B9-F0BB-468B-9384-029DF69B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DECE0C-BB69-440E-84D5-66D05F852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C8F98C-905D-42A4-861E-A69A3B2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164C4B-107B-4921-A005-A32E05AD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C47BC-AFEE-4148-B721-27A3BF89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F175B-A5B2-4D70-BECE-EEC6AAD9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A13C54-45FE-429E-AEBD-71F580D7B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16051-8544-4F5B-AE96-D0E98213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ADE045-43B6-47C5-BF39-BA825799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1DE171-E0F2-4048-98D1-140CD6B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7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4BE02-2082-40EC-8C5F-F606500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C2EAC1-1108-43D0-9E28-13CDA9D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C5C32-AEC6-49BF-AFD4-8BC4999E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E339B8-453A-4DD7-9378-E80D739D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89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4D4EB-942E-42E3-876A-BAABA0FF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D6412-5115-48D3-8E4E-083BD6CF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D1B1A3-C32C-44BD-8FF7-B4D4CF8B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505EF-678F-47FF-B592-3CFA054E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E25EB-CD55-4481-8487-C1BBD82D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98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6E964-1DE6-450D-B2CC-7572233F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C9396-92DF-4E19-8095-3394CA4DC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D1E09C-24B1-4F5A-99CD-380D92C6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F772C-4B59-454D-8312-21A8474B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E1A26F-112B-4EC8-9242-8ED18B03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48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E80F-A16D-4DF9-9A05-FFACDB3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7B653-8D25-4CC1-937C-70CB1E9C4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7E006-E06A-42C4-A004-4CDCFC89E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A9F75E-AA09-459B-BA92-61C66198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CDF890-0C83-472B-83A9-BE8053AB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CC2603-D044-4AF5-8B68-7A1DDF9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39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F7A1F-8987-4ABB-B6E3-3DF19C4C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441319-3B54-40D3-978B-BB7AFA449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7E3F3B-440D-4684-A535-CE382E5F5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ED989F-5B37-48BD-A642-48D16EE4E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CD322A-10CD-43FC-87BA-BA55E9B36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F04D6-0C74-4093-86DE-1B4FFFDF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90FFF6-774A-4EDE-8706-E66E36AE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E8094D-EFF4-46D7-AF80-045F967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380DC-ABE2-4FC8-8689-053D34DF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89E27A-4CD4-41E3-9DD1-C5DEF2D2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75CF6A-5A21-49BF-867D-D17D834E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F406DF-F30D-4085-9B71-68C0F90F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81182C-11A8-40D9-98CB-9C486FF6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22E9408-5FD8-458E-BD33-C629897F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958C86-23F3-46DA-9222-1ED6F88D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80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83E39-CEFD-4DBE-8C28-4E68181B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1186C-CC34-4251-B2CA-CD50BDC1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6B8B8-9DB9-4EFF-9E41-E0DA8869F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C3A9BB-2BE7-489B-9860-17427B5F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4885D7-7D50-40C1-803C-4F88C742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8E3E5-9417-4CC3-AB66-5FA198CE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7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1D563-C382-475B-9D1C-8AFA0154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D2F5A9-1CA4-4E20-9ED1-C3EE942B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F5F29A-15C2-4AE6-B4B5-BAB1FCAAA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6DDD1B-5907-483B-9C82-1E92D030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C3CCE-C28D-469D-8B95-88F666C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9E62F4-06EB-428B-8EE2-FAAC6E2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9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A1B3EB-E942-479D-876D-7D417371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0C30F-EB5A-49E3-9B5A-1836BB57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3507AC-04A2-4C1B-BBB1-FBD2907E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E0FD5-74D9-4E7C-8BCE-9269E3BA6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5EE12F-30B7-4BB4-9FE7-5495D3930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1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.bin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15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5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5" Type="http://schemas.openxmlformats.org/officeDocument/2006/relationships/image" Target="../media/image45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1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8" Type="http://schemas.openxmlformats.org/officeDocument/2006/relationships/image" Target="../media/image32.png"/><Relationship Id="rId7" Type="http://schemas.openxmlformats.org/officeDocument/2006/relationships/image" Target="../media/image340.png"/><Relationship Id="rId17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40.png"/><Relationship Id="rId2" Type="http://schemas.openxmlformats.org/officeDocument/2006/relationships/image" Target="../media/image2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10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20.PNG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40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5.png"/><Relationship Id="rId7" Type="http://schemas.openxmlformats.org/officeDocument/2006/relationships/image" Target="../media/image470.png"/><Relationship Id="rId1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2" Type="http://schemas.openxmlformats.org/officeDocument/2006/relationships/image" Target="../media/image4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9" Type="http://schemas.openxmlformats.org/officeDocument/2006/relationships/image" Target="../media/image28.png"/><Relationship Id="rId1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4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5" Type="http://schemas.openxmlformats.org/officeDocument/2006/relationships/image" Target="../media/image24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wS4IOzAhFA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wS4IOzAhFA?feature=oembed" TargetMode="External"/><Relationship Id="rId4" Type="http://schemas.openxmlformats.org/officeDocument/2006/relationships/image" Target="../media/image6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3.png"/><Relationship Id="rId7" Type="http://schemas.openxmlformats.org/officeDocument/2006/relationships/image" Target="../media/image20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20.png"/><Relationship Id="rId10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grand, femme, groupe, nombreux&#10;&#10;Description générée automatiquement">
            <a:extLst>
              <a:ext uri="{FF2B5EF4-FFF2-40B4-BE49-F238E27FC236}">
                <a16:creationId xmlns:a16="http://schemas.microsoft.com/office/drawing/2014/main" id="{7EC81077-3B3B-43E1-96E4-3AC0B684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/>
          <a:stretch/>
        </p:blipFill>
        <p:spPr>
          <a:xfrm>
            <a:off x="-2696" y="1627"/>
            <a:ext cx="12192000" cy="6856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879D18-F262-4F69-8BCE-D0FCCD247520}"/>
              </a:ext>
            </a:extLst>
          </p:cNvPr>
          <p:cNvSpPr/>
          <p:nvPr/>
        </p:nvSpPr>
        <p:spPr>
          <a:xfrm>
            <a:off x="1965647" y="0"/>
            <a:ext cx="8153714" cy="685637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9EFDDA-A966-4DFA-92D6-98385B723B1C}"/>
              </a:ext>
            </a:extLst>
          </p:cNvPr>
          <p:cNvGrpSpPr/>
          <p:nvPr/>
        </p:nvGrpSpPr>
        <p:grpSpPr>
          <a:xfrm>
            <a:off x="2019894" y="2157859"/>
            <a:ext cx="8260707" cy="1825747"/>
            <a:chOff x="2019894" y="1048145"/>
            <a:chExt cx="8260707" cy="182574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470306-3953-4E39-8A9F-BCE73F4D73BB}"/>
                </a:ext>
              </a:extLst>
            </p:cNvPr>
            <p:cNvSpPr txBox="1"/>
            <p:nvPr/>
          </p:nvSpPr>
          <p:spPr>
            <a:xfrm>
              <a:off x="2019894" y="1048145"/>
              <a:ext cx="82607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Mise en perspective didactique d’un dossier de recherche 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3AD3BD3-73B6-4EC5-84AC-99A1C4FA77B3}"/>
                </a:ext>
              </a:extLst>
            </p:cNvPr>
            <p:cNvSpPr txBox="1"/>
            <p:nvPr/>
          </p:nvSpPr>
          <p:spPr>
            <a:xfrm>
              <a:off x="2019894" y="2289117"/>
              <a:ext cx="8260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Raphael Aeschlimann</a:t>
              </a:r>
            </a:p>
          </p:txBody>
        </p:sp>
      </p:grp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F384EF4D-5CDD-47CB-841F-D85CB2B0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Mise en perspective didactique d’un dossier de recherche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7E2423-C55C-4D09-A347-67045E93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0C862FC-3EB2-4BB0-BE82-D398DEE4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46"/>
    </mc:Choice>
    <mc:Fallback xmlns="">
      <p:transition spd="slow" advTm="470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87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</a:t>
            </a:fld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54013F8B-EED4-4B6C-AE52-BBF8B99488F0}"/>
              </a:ext>
            </a:extLst>
          </p:cNvPr>
          <p:cNvGrpSpPr/>
          <p:nvPr/>
        </p:nvGrpSpPr>
        <p:grpSpPr>
          <a:xfrm>
            <a:off x="6576726" y="629944"/>
            <a:ext cx="2743197" cy="2751969"/>
            <a:chOff x="6240014" y="2282993"/>
            <a:chExt cx="2743197" cy="2751969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90A5F5AE-C334-4C68-B500-71074EDEE00E}"/>
                </a:ext>
              </a:extLst>
            </p:cNvPr>
            <p:cNvGrpSpPr/>
            <p:nvPr/>
          </p:nvGrpSpPr>
          <p:grpSpPr>
            <a:xfrm>
              <a:off x="6240014" y="2282993"/>
              <a:ext cx="2743197" cy="2751969"/>
              <a:chOff x="7399037" y="1871709"/>
              <a:chExt cx="2743197" cy="2751969"/>
            </a:xfrm>
          </p:grpSpPr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75A5FEC8-B2E1-43C0-9772-1E6B8B50C3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99037" y="1871709"/>
                <a:ext cx="2743197" cy="2751969"/>
                <a:chOff x="8933198" y="2388504"/>
                <a:chExt cx="1843200" cy="1849094"/>
              </a:xfrm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1D63DDDE-4057-4DD3-8FE4-F9509E0811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BB4F7C93-3B10-4CBF-B3FB-B38CB712B8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3675848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A936D96F-5189-4A72-8E38-CAB37C1A8F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3670254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BA21FC1E-EAFA-4725-870B-7894B5938E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3198" y="295584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C500AF6C-82CE-4A93-9492-8CCBAD5042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6398" y="294517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B026A8B4-05DC-48F7-B61D-3171C814DF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2552347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CE9D6BDA-7968-41F7-BBFA-9E71B4C32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2552346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093DB434-775E-4368-864F-C35E7E8DB7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238850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id="{8FAFF023-681D-4948-AB48-BFC16658F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A432E67B-F745-49F2-9EFF-A7C789F7E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AC755973-F2FA-43AB-B6DF-2CB90ADD8B5F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819A950B-842E-4EA6-9864-B0E82A4DB584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9BCA3269-D541-411A-B577-4FCCD199659E}"/>
                  </a:ext>
                </a:extLst>
              </p:cNvPr>
              <p:cNvCxnSpPr>
                <a:cxnSpLocks/>
                <a:endCxn id="65" idx="7"/>
              </p:cNvCxnSpPr>
              <p:nvPr/>
            </p:nvCxnSpPr>
            <p:spPr>
              <a:xfrm flipV="1">
                <a:off x="8762712" y="2028635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45E8620B-C323-4E8E-A571-877B3F3E75BB}"/>
                  </a:ext>
                </a:extLst>
              </p:cNvPr>
              <p:cNvCxnSpPr>
                <a:cxnSpLocks/>
                <a:endCxn id="63" idx="7"/>
              </p:cNvCxnSpPr>
              <p:nvPr/>
            </p:nvCxnSpPr>
            <p:spPr>
              <a:xfrm flipV="1">
                <a:off x="9606453" y="2203497"/>
                <a:ext cx="212158" cy="2381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9398CD8-7F10-4F16-A013-736E2D3A0602}"/>
                  </a:ext>
                </a:extLst>
              </p:cNvPr>
              <p:cNvSpPr txBox="1"/>
              <p:nvPr/>
            </p:nvSpPr>
            <p:spPr>
              <a:xfrm>
                <a:off x="9332472" y="2007379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Ti</a:t>
                </a:r>
                <a:endParaRPr lang="en-US" sz="2000" b="1" baseline="-25000" dirty="0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D5F5FE7-57C2-4C8D-8FE3-2CCB21DF24EF}"/>
                  </a:ext>
                </a:extLst>
              </p:cNvPr>
              <p:cNvSpPr txBox="1"/>
              <p:nvPr/>
            </p:nvSpPr>
            <p:spPr>
              <a:xfrm>
                <a:off x="848291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C88AAC3F-EED5-43A1-B1C1-76A55C80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77BA91B-717B-4DA0-B4F6-E057A076D7D3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71E3337-E5FB-4F5E-A7D2-E75987C6860E}"/>
              </a:ext>
            </a:extLst>
          </p:cNvPr>
          <p:cNvGrpSpPr/>
          <p:nvPr/>
        </p:nvGrpSpPr>
        <p:grpSpPr>
          <a:xfrm>
            <a:off x="6651643" y="3555269"/>
            <a:ext cx="2668280" cy="2750087"/>
            <a:chOff x="6252328" y="2284874"/>
            <a:chExt cx="2668280" cy="2750087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882A60EC-FDF6-4D37-89C5-A2BD4BE9FF6A}"/>
                </a:ext>
              </a:extLst>
            </p:cNvPr>
            <p:cNvGrpSpPr/>
            <p:nvPr/>
          </p:nvGrpSpPr>
          <p:grpSpPr>
            <a:xfrm>
              <a:off x="6252328" y="2284874"/>
              <a:ext cx="2668280" cy="2750087"/>
              <a:chOff x="7411351" y="1873590"/>
              <a:chExt cx="2668280" cy="2750087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6A20DAA4-01F3-41AC-AD6A-D044CB9724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1351" y="1873590"/>
                <a:ext cx="2668280" cy="2750087"/>
                <a:chOff x="8941472" y="2389768"/>
                <a:chExt cx="1792862" cy="184783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37E9E2B0-0028-4F96-9210-35A6CC8428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579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795B7B03-640D-4D5E-9462-BFF69A453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472" y="238976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21D819BB-18D8-4CC6-AC94-A6749A51F8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3505279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07F7B7C-2681-4C0A-8B21-9A7F4BB372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23202" y="2897622"/>
                  <a:ext cx="824336" cy="82495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3647AD35-BCBF-435C-ADD5-DC6B44146B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2394915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4" name="Connecteur droit avec flèche 73">
                <a:extLst>
                  <a:ext uri="{FF2B5EF4-FFF2-40B4-BE49-F238E27FC236}">
                    <a16:creationId xmlns:a16="http://schemas.microsoft.com/office/drawing/2014/main" id="{A07E60BC-AE4F-4A78-ACBF-B8794D345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4CAF6585-043E-44E2-8622-23790493E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9AABDF80-F4B1-46BE-AD4F-070CC2FE5638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647BB87-DC59-41FD-9E14-CC170E6BB0FD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41F54784-2659-4F90-9BEC-3245AAA098FF}"/>
                  </a:ext>
                </a:extLst>
              </p:cNvPr>
              <p:cNvCxnSpPr>
                <a:cxnSpLocks/>
                <a:endCxn id="89" idx="7"/>
              </p:cNvCxnSpPr>
              <p:nvPr/>
            </p:nvCxnSpPr>
            <p:spPr>
              <a:xfrm flipV="1">
                <a:off x="9535928" y="2038177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2CF05064-10E0-4792-AFD3-BC3FBC9C0F6B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 flipV="1">
                <a:off x="8771516" y="2795885"/>
                <a:ext cx="393480" cy="4482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A1FB91DE-73D4-4CA3-B83A-38B637BDBD45}"/>
                  </a:ext>
                </a:extLst>
              </p:cNvPr>
              <p:cNvSpPr txBox="1"/>
              <p:nvPr/>
            </p:nvSpPr>
            <p:spPr>
              <a:xfrm>
                <a:off x="8391621" y="2770089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Sr</a:t>
                </a:r>
                <a:endParaRPr lang="en-US" sz="2000" b="1" baseline="-25000" dirty="0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6E2EA0F8-6A78-4DAC-9B34-A00D572FBA0E}"/>
                  </a:ext>
                </a:extLst>
              </p:cNvPr>
              <p:cNvSpPr txBox="1"/>
              <p:nvPr/>
            </p:nvSpPr>
            <p:spPr>
              <a:xfrm>
                <a:off x="919417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C6766F1-3356-41A8-A952-ED26D0CBE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E28BD2D4-89DD-48C0-BB40-AFED75BB7F46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1DB5925-5D65-4C5E-AAB6-139AF6977E25}"/>
              </a:ext>
            </a:extLst>
          </p:cNvPr>
          <p:cNvCxnSpPr>
            <a:cxnSpLocks/>
          </p:cNvCxnSpPr>
          <p:nvPr/>
        </p:nvCxnSpPr>
        <p:spPr>
          <a:xfrm>
            <a:off x="8005074" y="4903064"/>
            <a:ext cx="858779" cy="87506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91A30C65-023D-4F11-9825-50706226B9DA}"/>
              </a:ext>
            </a:extLst>
          </p:cNvPr>
          <p:cNvCxnSpPr>
            <a:cxnSpLocks/>
          </p:cNvCxnSpPr>
          <p:nvPr/>
        </p:nvCxnSpPr>
        <p:spPr>
          <a:xfrm>
            <a:off x="8766762" y="1193703"/>
            <a:ext cx="17380" cy="86157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/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/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ZoneTexte 82">
            <a:extLst>
              <a:ext uri="{FF2B5EF4-FFF2-40B4-BE49-F238E27FC236}">
                <a16:creationId xmlns:a16="http://schemas.microsoft.com/office/drawing/2014/main" id="{9E8C64FE-4EA7-4BFE-8A07-5D2AFDDA6969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 de 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Introduction de la structure pérovskite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Structure cfc avec un atome supplémentaire au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Représentez la maille en perspective cavalière. Calculez sa multiplicité.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/>
              <a:t>Calcul de compacité et densité de SrTiO</a:t>
            </a:r>
            <a:r>
              <a:rPr lang="fr-FR" sz="2400" b="1" baseline="-2500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r>
              <a:rPr lang="fr-FR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5696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183421" y="35648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</p:spTree>
    <p:extLst>
      <p:ext uri="{BB962C8B-B14F-4D97-AF65-F5344CB8AC3E}">
        <p14:creationId xmlns:p14="http://schemas.microsoft.com/office/powerpoint/2010/main" val="41909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9A5EA1-FA9D-44CA-A44D-045232598B59}"/>
              </a:ext>
            </a:extLst>
          </p:cNvPr>
          <p:cNvSpPr txBox="1"/>
          <p:nvPr/>
        </p:nvSpPr>
        <p:spPr>
          <a:xfrm>
            <a:off x="6985800" y="4847814"/>
            <a:ext cx="414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Formule des réseaux</a:t>
            </a:r>
          </a:p>
        </p:txBody>
      </p:sp>
    </p:spTree>
    <p:extLst>
      <p:ext uri="{BB962C8B-B14F-4D97-AF65-F5344CB8AC3E}">
        <p14:creationId xmlns:p14="http://schemas.microsoft.com/office/powerpoint/2010/main" val="16668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104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794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105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4341FF9E-AB3B-479E-AEA4-0EB3D4251818}"/>
              </a:ext>
            </a:extLst>
          </p:cNvPr>
          <p:cNvSpPr txBox="1"/>
          <p:nvPr/>
        </p:nvSpPr>
        <p:spPr>
          <a:xfrm>
            <a:off x="8403428" y="4185715"/>
            <a:ext cx="199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Loi de Bragg</a:t>
            </a:r>
          </a:p>
        </p:txBody>
      </p:sp>
    </p:spTree>
    <p:extLst>
      <p:ext uri="{BB962C8B-B14F-4D97-AF65-F5344CB8AC3E}">
        <p14:creationId xmlns:p14="http://schemas.microsoft.com/office/powerpoint/2010/main" val="13753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107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4949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</p:spTree>
    <p:extLst>
      <p:ext uri="{BB962C8B-B14F-4D97-AF65-F5344CB8AC3E}">
        <p14:creationId xmlns:p14="http://schemas.microsoft.com/office/powerpoint/2010/main" val="5627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Ouverture : Au-delà de la structure cubique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C064F6F-BBB5-4E8B-98EC-20BCD0C889AC}"/>
              </a:ext>
            </a:extLst>
          </p:cNvPr>
          <p:cNvGrpSpPr/>
          <p:nvPr/>
        </p:nvGrpSpPr>
        <p:grpSpPr>
          <a:xfrm>
            <a:off x="933450" y="891920"/>
            <a:ext cx="3939173" cy="5127301"/>
            <a:chOff x="756920" y="695733"/>
            <a:chExt cx="3939173" cy="5127301"/>
          </a:xfrm>
        </p:grpSpPr>
        <p:pic>
          <p:nvPicPr>
            <p:cNvPr id="9" name="Image 8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D8882E6B-9D33-44CD-AD9A-D77C6AB7E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9B8C667-D584-4BB2-860A-8099E2ABD31B}"/>
                </a:ext>
              </a:extLst>
            </p:cNvPr>
            <p:cNvSpPr txBox="1"/>
            <p:nvPr/>
          </p:nvSpPr>
          <p:spPr>
            <a:xfrm>
              <a:off x="2143654" y="695733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Sr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63524E-EC1A-4DC7-8687-A7B135064A69}"/>
                </a:ext>
              </a:extLst>
            </p:cNvPr>
            <p:cNvSpPr txBox="1"/>
            <p:nvPr/>
          </p:nvSpPr>
          <p:spPr>
            <a:xfrm>
              <a:off x="2410354" y="5175389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Sr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CE88A6B-491A-48CB-9E6F-E018DAAB0E76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ADA3125-1771-4871-8A2B-38CAFF16820E}"/>
                </a:ext>
              </a:extLst>
            </p:cNvPr>
            <p:cNvSpPr txBox="1"/>
            <p:nvPr/>
          </p:nvSpPr>
          <p:spPr>
            <a:xfrm>
              <a:off x="3993154" y="5176020"/>
              <a:ext cx="5148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4A97C0B-78E9-4EBB-BF7F-9A428ED35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14A89B5-BAFF-4683-A977-069B8E21D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7FCDB119-1EA7-4E59-BA11-84F5F46D9B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t="378" r="9396" b="1072"/>
          <a:stretch/>
        </p:blipFill>
        <p:spPr>
          <a:xfrm>
            <a:off x="7624080" y="1124493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81E6909-69D9-43BB-8CAE-3BB17C286244}"/>
              </a:ext>
            </a:extLst>
          </p:cNvPr>
          <p:cNvSpPr txBox="1"/>
          <p:nvPr/>
        </p:nvSpPr>
        <p:spPr>
          <a:xfrm>
            <a:off x="8715593" y="5473806"/>
            <a:ext cx="5148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C5F043-9578-4957-89B3-54D99E8BAE95}"/>
              </a:ext>
            </a:extLst>
          </p:cNvPr>
          <p:cNvSpPr txBox="1"/>
          <p:nvPr/>
        </p:nvSpPr>
        <p:spPr>
          <a:xfrm>
            <a:off x="8003264" y="5563953"/>
            <a:ext cx="5148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F2F36FF-A11E-4649-B7A7-C7B8AB996E03}"/>
              </a:ext>
            </a:extLst>
          </p:cNvPr>
          <p:cNvSpPr txBox="1"/>
          <p:nvPr/>
        </p:nvSpPr>
        <p:spPr>
          <a:xfrm>
            <a:off x="8454807" y="632430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3829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48DC750-6D88-4B17-B6FA-009BF2924776}"/>
              </a:ext>
            </a:extLst>
          </p:cNvPr>
          <p:cNvSpPr txBox="1"/>
          <p:nvPr/>
        </p:nvSpPr>
        <p:spPr>
          <a:xfrm>
            <a:off x="7933503" y="269669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BE2A05-8D2C-401E-BE47-B7B2F00E9837}"/>
              </a:ext>
            </a:extLst>
          </p:cNvPr>
          <p:cNvSpPr txBox="1"/>
          <p:nvPr/>
        </p:nvSpPr>
        <p:spPr>
          <a:xfrm>
            <a:off x="10776551" y="2696694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(002)</a:t>
            </a:r>
          </a:p>
        </p:txBody>
      </p:sp>
    </p:spTree>
    <p:extLst>
      <p:ext uri="{BB962C8B-B14F-4D97-AF65-F5344CB8AC3E}">
        <p14:creationId xmlns:p14="http://schemas.microsoft.com/office/powerpoint/2010/main" val="40865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112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2</a:t>
            </a:r>
          </a:p>
        </p:txBody>
      </p:sp>
    </p:spTree>
    <p:extLst>
      <p:ext uri="{BB962C8B-B14F-4D97-AF65-F5344CB8AC3E}">
        <p14:creationId xmlns:p14="http://schemas.microsoft.com/office/powerpoint/2010/main" val="18935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E9BF46-8DCA-4015-9ED4-3C8C93DF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8E7757-34EA-4640-A2D0-D1364657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113</a:t>
            </a:fld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34A72E-B239-4C53-BFB5-02325CE9D8B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9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849BBC-7104-48A2-AE8F-B1BEB029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7AA895-4C99-41FA-A9A7-55201FBF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114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047C08-2E3C-45A5-9172-91272C9BD18F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41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87E23BD-37CC-4812-9E8A-5123AF87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B2042C-2A0B-48BC-8D29-2A69CF8D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115</a:t>
            </a:fld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B85A8-7EA2-4CEC-8261-3C3269570D91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8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CED7DF3-4F4E-4767-A8FF-C69FF43E64B0}"/>
              </a:ext>
            </a:extLst>
          </p:cNvPr>
          <p:cNvGrpSpPr/>
          <p:nvPr/>
        </p:nvGrpSpPr>
        <p:grpSpPr>
          <a:xfrm>
            <a:off x="2319464" y="2328286"/>
            <a:ext cx="1202571" cy="2286016"/>
            <a:chOff x="7508858" y="1428736"/>
            <a:chExt cx="1428760" cy="2286016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D3FB979-D47D-4151-9833-564D018777EB}"/>
                </a:ext>
              </a:extLst>
            </p:cNvPr>
            <p:cNvSpPr/>
            <p:nvPr/>
          </p:nvSpPr>
          <p:spPr>
            <a:xfrm rot="10800000">
              <a:off x="7687454" y="2357430"/>
              <a:ext cx="1071570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0CC7A45-FFC9-47D3-8D88-75DB8EA1EFA4}"/>
                </a:ext>
              </a:extLst>
            </p:cNvPr>
            <p:cNvSpPr/>
            <p:nvPr/>
          </p:nvSpPr>
          <p:spPr>
            <a:xfrm rot="10800000">
              <a:off x="7508858" y="1428736"/>
              <a:ext cx="1428760" cy="662133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CD0C277-DE15-4685-87ED-407DC02F89DC}"/>
                </a:ext>
              </a:extLst>
            </p:cNvPr>
            <p:cNvSpPr/>
            <p:nvPr/>
          </p:nvSpPr>
          <p:spPr>
            <a:xfrm>
              <a:off x="7686839" y="2349041"/>
              <a:ext cx="1072800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EDEF323-9139-4493-B7CB-54C30053E460}"/>
              </a:ext>
            </a:extLst>
          </p:cNvPr>
          <p:cNvCxnSpPr/>
          <p:nvPr/>
        </p:nvCxnSpPr>
        <p:spPr>
          <a:xfrm rot="10800000">
            <a:off x="2176589" y="3081937"/>
            <a:ext cx="150019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E4B09198-DB37-48BE-869C-802F8AE43047}"/>
              </a:ext>
            </a:extLst>
          </p:cNvPr>
          <p:cNvSpPr/>
          <p:nvPr/>
        </p:nvSpPr>
        <p:spPr>
          <a:xfrm rot="10800000">
            <a:off x="2332164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79B60B3-723A-409E-B78A-17786E643408}"/>
              </a:ext>
            </a:extLst>
          </p:cNvPr>
          <p:cNvCxnSpPr/>
          <p:nvPr/>
        </p:nvCxnSpPr>
        <p:spPr>
          <a:xfrm rot="5400000" flipH="1" flipV="1">
            <a:off x="1063890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21" name="ZoneTexte 24">
            <a:extLst>
              <a:ext uri="{FF2B5EF4-FFF2-40B4-BE49-F238E27FC236}">
                <a16:creationId xmlns:a16="http://schemas.microsoft.com/office/drawing/2014/main" id="{90165EA8-DEAD-4890-8F0F-3213F3EB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65" y="2756914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488D1-7CAB-4A34-99AE-AC9831B8FEC0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23" name="ZoneTexte 38">
            <a:extLst>
              <a:ext uri="{FF2B5EF4-FFF2-40B4-BE49-F238E27FC236}">
                <a16:creationId xmlns:a16="http://schemas.microsoft.com/office/drawing/2014/main" id="{1C6417B2-237C-44CC-83D6-3875BAC7D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006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4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074BBE-6620-4E0C-B169-8260968DC8E0}"/>
              </a:ext>
            </a:extLst>
          </p:cNvPr>
          <p:cNvSpPr txBox="1"/>
          <p:nvPr/>
        </p:nvSpPr>
        <p:spPr>
          <a:xfrm>
            <a:off x="1962276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lang="fr-FR" sz="1800" i="1" kern="0" baseline="30000" dirty="0">
                <a:solidFill>
                  <a:srgbClr val="4F81BD"/>
                </a:solidFill>
              </a:rPr>
              <a:t>0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F05B25-5992-4F8A-BE68-435BFC4E53F8}"/>
              </a:ext>
            </a:extLst>
          </p:cNvPr>
          <p:cNvSpPr txBox="1"/>
          <p:nvPr/>
        </p:nvSpPr>
        <p:spPr>
          <a:xfrm>
            <a:off x="1962276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31" name="ZoneTexte 38">
            <a:extLst>
              <a:ext uri="{FF2B5EF4-FFF2-40B4-BE49-F238E27FC236}">
                <a16:creationId xmlns:a16="http://schemas.microsoft.com/office/drawing/2014/main" id="{8585D0F1-9F5B-486A-9B60-193EFF71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166" y="629843"/>
            <a:ext cx="12618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3A3CBD-45D2-4551-9CA8-C4BA6A402CA0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D47697F-21F8-4BD4-8548-E075D65AFFC8}"/>
              </a:ext>
            </a:extLst>
          </p:cNvPr>
          <p:cNvGrpSpPr/>
          <p:nvPr/>
        </p:nvGrpSpPr>
        <p:grpSpPr>
          <a:xfrm>
            <a:off x="8010767" y="1077681"/>
            <a:ext cx="2336547" cy="3877602"/>
            <a:chOff x="7615232" y="877007"/>
            <a:chExt cx="2336547" cy="3877602"/>
          </a:xfrm>
        </p:grpSpPr>
        <p:sp>
          <p:nvSpPr>
            <p:cNvPr id="33" name="ZoneTexte 19">
              <a:extLst>
                <a:ext uri="{FF2B5EF4-FFF2-40B4-BE49-F238E27FC236}">
                  <a16:creationId xmlns:a16="http://schemas.microsoft.com/office/drawing/2014/main" id="{5D8F04A2-1441-418D-9505-4CF00C92A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3256" y="3957690"/>
              <a:ext cx="5762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rPr>
                <a:t>O2p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" name="ZoneTexte 24">
              <a:extLst>
                <a:ext uri="{FF2B5EF4-FFF2-40B4-BE49-F238E27FC236}">
                  <a16:creationId xmlns:a16="http://schemas.microsoft.com/office/drawing/2014/main" id="{81D52DDF-0986-4E77-9505-49B327B32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232" y="2173151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3C139F41-4D2F-49B7-B6C1-0B62A5C15D3B}"/>
                </a:ext>
              </a:extLst>
            </p:cNvPr>
            <p:cNvSpPr txBox="1"/>
            <p:nvPr/>
          </p:nvSpPr>
          <p:spPr>
            <a:xfrm>
              <a:off x="7677143" y="87700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kumimoji="0" lang="fr-FR" sz="1800" b="0" i="1" u="none" strike="noStrike" kern="0" cap="none" spc="0" normalizeH="0" baseline="30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1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A1E8947-AB64-4E3D-8B52-B1A0D4CBC789}"/>
                </a:ext>
              </a:extLst>
            </p:cNvPr>
            <p:cNvSpPr txBox="1"/>
            <p:nvPr/>
          </p:nvSpPr>
          <p:spPr>
            <a:xfrm>
              <a:off x="7677143" y="438527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C99A5081-4B2D-4470-BC9F-16612D8AA0A6}"/>
                </a:ext>
              </a:extLst>
            </p:cNvPr>
            <p:cNvSpPr/>
            <p:nvPr/>
          </p:nvSpPr>
          <p:spPr>
            <a:xfrm rot="10800000">
              <a:off x="8164610" y="3016371"/>
              <a:ext cx="901928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1EFA1ED-A47A-4199-A870-5D39F08A2CDB}"/>
                </a:ext>
              </a:extLst>
            </p:cNvPr>
            <p:cNvSpPr/>
            <p:nvPr/>
          </p:nvSpPr>
          <p:spPr>
            <a:xfrm rot="10800000">
              <a:off x="8014289" y="2108757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99CC91-1D73-4029-98D9-BF24CCC768D5}"/>
                </a:ext>
              </a:extLst>
            </p:cNvPr>
            <p:cNvSpPr/>
            <p:nvPr/>
          </p:nvSpPr>
          <p:spPr>
            <a:xfrm>
              <a:off x="8164093" y="3007983"/>
              <a:ext cx="902964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939B30C-D40B-439C-811E-2A62E635F54F}"/>
                </a:ext>
              </a:extLst>
            </p:cNvPr>
            <p:cNvSpPr/>
            <p:nvPr/>
          </p:nvSpPr>
          <p:spPr>
            <a:xfrm rot="10800000">
              <a:off x="8014289" y="2538505"/>
              <a:ext cx="1202571" cy="282718"/>
            </a:xfrm>
            <a:prstGeom prst="ellipse">
              <a:avLst/>
            </a:prstGeom>
            <a:solidFill>
              <a:srgbClr val="B9CDE5">
                <a:alpha val="8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4AAAE75-4CFF-41E7-998B-66171C375553}"/>
                </a:ext>
              </a:extLst>
            </p:cNvPr>
            <p:cNvCxnSpPr/>
            <p:nvPr/>
          </p:nvCxnSpPr>
          <p:spPr>
            <a:xfrm rot="10800000">
              <a:off x="7871413" y="246118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7B2CDFB-0F6C-474F-B947-93BEA496E736}"/>
                </a:ext>
              </a:extLst>
            </p:cNvPr>
            <p:cNvSpPr/>
            <p:nvPr/>
          </p:nvSpPr>
          <p:spPr>
            <a:xfrm rot="10800000">
              <a:off x="8014289" y="1541407"/>
              <a:ext cx="1202571" cy="28271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D5DBB76-AFA8-41E7-B22D-D321FAA8B2CA}"/>
                </a:ext>
              </a:extLst>
            </p:cNvPr>
            <p:cNvSpPr/>
            <p:nvPr/>
          </p:nvSpPr>
          <p:spPr>
            <a:xfrm rot="10800000">
              <a:off x="8014289" y="1161993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58F08A61-847B-4EE4-BED0-B0F9084263CB}"/>
                </a:ext>
              </a:extLst>
            </p:cNvPr>
            <p:cNvCxnSpPr/>
            <p:nvPr/>
          </p:nvCxnSpPr>
          <p:spPr>
            <a:xfrm rot="5400000" flipH="1" flipV="1">
              <a:off x="6758714" y="2858548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DBF2CF9-2731-4EC6-8C3D-4FD12742B050}"/>
                </a:ext>
              </a:extLst>
            </p:cNvPr>
            <p:cNvSpPr txBox="1"/>
            <p:nvPr/>
          </p:nvSpPr>
          <p:spPr>
            <a:xfrm>
              <a:off x="9505524" y="2173151"/>
              <a:ext cx="446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>
                  <a:solidFill>
                    <a:srgbClr val="4F81BD"/>
                  </a:solidFill>
                </a:rPr>
                <a:t>t</a:t>
              </a:r>
              <a:r>
                <a:rPr lang="fr-FR" i="1" kern="0" baseline="-25000" dirty="0">
                  <a:solidFill>
                    <a:srgbClr val="4F81BD"/>
                  </a:solidFill>
                </a:rPr>
                <a:t>2g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5ECDEEA6-0D19-4507-B0C2-7C55BC8ECC5A}"/>
                </a:ext>
              </a:extLst>
            </p:cNvPr>
            <p:cNvSpPr txBox="1"/>
            <p:nvPr/>
          </p:nvSpPr>
          <p:spPr>
            <a:xfrm>
              <a:off x="9505524" y="1290718"/>
              <a:ext cx="41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 err="1">
                  <a:solidFill>
                    <a:srgbClr val="4F81BD"/>
                  </a:solidFill>
                </a:rPr>
                <a:t>e</a:t>
              </a:r>
              <a:r>
                <a:rPr lang="fr-FR" i="1" kern="0" baseline="-25000" dirty="0" err="1">
                  <a:solidFill>
                    <a:srgbClr val="4F81BD"/>
                  </a:solidFill>
                </a:rPr>
                <a:t>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9D2A91-8C12-4D73-8CFF-2E86BD2E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01507-D068-443F-8C74-9315641F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2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117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06377-8C04-4204-ACC1-D1EF55908128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703AF2-EC59-4BE1-9AEB-628E4537D82E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695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E33ADA8-EE1A-42EA-9C95-867F56C873BD}"/>
              </a:ext>
            </a:extLst>
          </p:cNvPr>
          <p:cNvSpPr txBox="1"/>
          <p:nvPr/>
        </p:nvSpPr>
        <p:spPr>
          <a:xfrm>
            <a:off x="5365518" y="4778815"/>
            <a:ext cx="432020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Insulating</a:t>
            </a:r>
            <a:r>
              <a:rPr lang="fr-FR" sz="2400" dirty="0"/>
              <a:t> magnet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118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E8A66C-5BB8-4B8C-95E8-83CD4F4BF40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3D599D-C0EC-4BB7-9B88-5095225255B3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6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5CE9EA-81C1-42DF-A93C-EC5D264C342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DF51C8-6B48-4888-821F-DCE1AC51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19875A-071A-4DE5-A171-52241641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"/>
    </mc:Choice>
    <mc:Fallback xmlns="">
      <p:transition spd="slow" advTm="36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9C637611-FFDE-4C5E-9BD5-67FD155A955D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FM : ferromagnétique</a:t>
            </a:r>
          </a:p>
          <a:p>
            <a:r>
              <a:rPr lang="fr-FR"/>
              <a:t>NM : non magnétique</a:t>
            </a:r>
          </a:p>
        </p:txBody>
      </p:sp>
    </p:spTree>
    <p:extLst>
      <p:ext uri="{BB962C8B-B14F-4D97-AF65-F5344CB8AC3E}">
        <p14:creationId xmlns:p14="http://schemas.microsoft.com/office/powerpoint/2010/main" val="16371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7A93EE9-738B-434F-8B92-B10B0A6A6DA6}"/>
              </a:ext>
            </a:extLst>
          </p:cNvPr>
          <p:cNvGrpSpPr/>
          <p:nvPr/>
        </p:nvGrpSpPr>
        <p:grpSpPr>
          <a:xfrm>
            <a:off x="4300749" y="955040"/>
            <a:ext cx="2301452" cy="4763513"/>
            <a:chOff x="4432301" y="995949"/>
            <a:chExt cx="2301452" cy="47635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38BBFD-7692-4C72-82B3-4FCE518B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762" y="1593846"/>
              <a:ext cx="2283991" cy="413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756C2-0439-40B6-B35E-7822D28CC8BB}"/>
                </a:ext>
              </a:extLst>
            </p:cNvPr>
            <p:cNvSpPr/>
            <p:nvPr/>
          </p:nvSpPr>
          <p:spPr>
            <a:xfrm>
              <a:off x="4432301" y="995949"/>
              <a:ext cx="2283992" cy="4763513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49C81-1FD5-4190-974B-CE49D12210A8}"/>
              </a:ext>
            </a:extLst>
          </p:cNvPr>
          <p:cNvSpPr/>
          <p:nvPr/>
        </p:nvSpPr>
        <p:spPr>
          <a:xfrm>
            <a:off x="2331719" y="2855638"/>
            <a:ext cx="457201" cy="45812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305E2C-3277-422F-AC2A-AC4DE4005AF5}"/>
              </a:ext>
            </a:extLst>
          </p:cNvPr>
          <p:cNvCxnSpPr>
            <a:cxnSpLocks/>
          </p:cNvCxnSpPr>
          <p:nvPr/>
        </p:nvCxnSpPr>
        <p:spPr>
          <a:xfrm flipV="1">
            <a:off x="2788920" y="1524352"/>
            <a:ext cx="1503681" cy="133128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73BA2F4-6901-4AC9-A5A9-7434646359E1}"/>
              </a:ext>
            </a:extLst>
          </p:cNvPr>
          <p:cNvCxnSpPr>
            <a:cxnSpLocks/>
          </p:cNvCxnSpPr>
          <p:nvPr/>
        </p:nvCxnSpPr>
        <p:spPr>
          <a:xfrm>
            <a:off x="2788920" y="3313764"/>
            <a:ext cx="1503681" cy="24047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F8C5DD-9110-484B-A2A2-38A8DF214DA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48B9E6-20D1-4AEF-B3E8-789BCA23290C}"/>
              </a:ext>
            </a:extLst>
          </p:cNvPr>
          <p:cNvSpPr txBox="1"/>
          <p:nvPr/>
        </p:nvSpPr>
        <p:spPr>
          <a:xfrm>
            <a:off x="6007895" y="5143514"/>
            <a:ext cx="5041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583055-2451-4BF5-889C-EB35184C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8F86E2-183F-49FF-AC0C-BDD4810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7BBE30-CBE7-4C3A-B217-7F4759FDA91B}"/>
              </a:ext>
            </a:extLst>
          </p:cNvPr>
          <p:cNvSpPr txBox="1"/>
          <p:nvPr/>
        </p:nvSpPr>
        <p:spPr>
          <a:xfrm>
            <a:off x="4241210" y="1002902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YTiO</a:t>
            </a:r>
            <a:r>
              <a:rPr lang="en-US" b="1" baseline="-250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ferromagnetic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5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7"/>
    </mc:Choice>
    <mc:Fallback xmlns="">
      <p:transition spd="slow" advTm="13117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9" name="Espace réservé du numéro de diapositive 2">
            <a:extLst>
              <a:ext uri="{FF2B5EF4-FFF2-40B4-BE49-F238E27FC236}">
                <a16:creationId xmlns:a16="http://schemas.microsoft.com/office/drawing/2014/main" id="{94C6F296-FF7F-4D00-8887-D0CE3BC0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5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122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6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123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0F86C0-52F2-4289-9694-30B0DB4947BA}"/>
              </a:ext>
            </a:extLst>
          </p:cNvPr>
          <p:cNvSpPr txBox="1"/>
          <p:nvPr/>
        </p:nvSpPr>
        <p:spPr>
          <a:xfrm>
            <a:off x="3486150" y="2202582"/>
            <a:ext cx="5525767" cy="2185214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Advantages of DyTiO</a:t>
            </a:r>
            <a:r>
              <a:rPr lang="en-US" sz="2400" b="1" u="sng" baseline="-25000" dirty="0"/>
              <a:t>3</a:t>
            </a:r>
          </a:p>
          <a:p>
            <a:pPr algn="ctr"/>
            <a:endParaRPr lang="en-US" sz="2400" baseline="-25000" dirty="0"/>
          </a:p>
          <a:p>
            <a:pPr algn="ctr"/>
            <a:r>
              <a:rPr lang="en-US" sz="2400" dirty="0"/>
              <a:t>Introduction of non colinear magnetic structure and spin orbit coupling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Strong remnant magnetization </a:t>
            </a:r>
          </a:p>
        </p:txBody>
      </p:sp>
    </p:spTree>
    <p:extLst>
      <p:ext uri="{BB962C8B-B14F-4D97-AF65-F5344CB8AC3E}">
        <p14:creationId xmlns:p14="http://schemas.microsoft.com/office/powerpoint/2010/main" val="416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4766E27-8DBB-4CED-84CC-0AEDC6C0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613F7B3-1966-4025-AAB1-1B2EBABC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8CF139-E245-49EA-9EAE-7DBA5F7685C3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0F684A-6F08-4E0B-AC28-422C6BBF0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t="1167" r="-1614" b="-1167"/>
          <a:stretch/>
        </p:blipFill>
        <p:spPr>
          <a:xfrm>
            <a:off x="30681" y="988881"/>
            <a:ext cx="12386620" cy="439425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683EF4-0AB1-4890-A68B-A36ACB36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125B4F-DE21-4C98-AB40-1049E50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A5FA0A-79DA-4518-9C91-DEF39B9243EB}"/>
              </a:ext>
            </a:extLst>
          </p:cNvPr>
          <p:cNvSpPr txBox="1"/>
          <p:nvPr/>
        </p:nvSpPr>
        <p:spPr>
          <a:xfrm>
            <a:off x="3023380" y="599043"/>
            <a:ext cx="613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LSAT // STO (5 nm) / DTO (10 nm) / LAO (20 nm)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F3231C-58E3-497E-B84F-30251AC330AC}"/>
              </a:ext>
            </a:extLst>
          </p:cNvPr>
          <p:cNvSpPr txBox="1"/>
          <p:nvPr/>
        </p:nvSpPr>
        <p:spPr>
          <a:xfrm>
            <a:off x="979908" y="5306711"/>
            <a:ext cx="1080251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Comportement</a:t>
            </a:r>
            <a:r>
              <a:rPr lang="en-US" sz="2400" dirty="0"/>
              <a:t> </a:t>
            </a:r>
            <a:r>
              <a:rPr lang="en-US" sz="2400" dirty="0" err="1"/>
              <a:t>métalique</a:t>
            </a:r>
            <a:r>
              <a:rPr lang="en-US" sz="2400" dirty="0"/>
              <a:t> </a:t>
            </a:r>
            <a:r>
              <a:rPr lang="en-US" sz="2400" dirty="0" err="1"/>
              <a:t>jusqu’à</a:t>
            </a:r>
            <a:r>
              <a:rPr lang="en-US" sz="2400" dirty="0"/>
              <a:t> 100 K et </a:t>
            </a:r>
            <a:r>
              <a:rPr lang="en-US" sz="2400" dirty="0" err="1"/>
              <a:t>puis</a:t>
            </a:r>
            <a:r>
              <a:rPr lang="en-US" sz="2400" dirty="0"/>
              <a:t> un </a:t>
            </a:r>
            <a:r>
              <a:rPr lang="en-US" sz="2400" dirty="0" err="1"/>
              <a:t>edependance</a:t>
            </a:r>
            <a:r>
              <a:rPr lang="en-US" sz="2400" dirty="0"/>
              <a:t> </a:t>
            </a:r>
            <a:r>
              <a:rPr lang="en-US" sz="2400" dirty="0" err="1"/>
              <a:t>apparement</a:t>
            </a:r>
            <a:r>
              <a:rPr lang="en-US" sz="2400" dirty="0"/>
              <a:t> log </a:t>
            </a:r>
            <a:r>
              <a:rPr lang="en-US" sz="2400" dirty="0" err="1"/>
              <a:t>en</a:t>
            </a:r>
            <a:r>
              <a:rPr lang="en-US" sz="2400" dirty="0"/>
              <a:t> T</a:t>
            </a:r>
          </a:p>
          <a:p>
            <a:pPr algn="ctr"/>
            <a:r>
              <a:rPr lang="en-US" sz="2400" dirty="0"/>
              <a:t>Une inflexion </a:t>
            </a:r>
            <a:r>
              <a:rPr lang="en-US" sz="2400" dirty="0" err="1"/>
              <a:t>peut</a:t>
            </a:r>
            <a:r>
              <a:rPr lang="en-US" sz="2400" dirty="0"/>
              <a:t> </a:t>
            </a:r>
            <a:r>
              <a:rPr lang="en-US" sz="2400" dirty="0" err="1"/>
              <a:t>être</a:t>
            </a:r>
            <a:r>
              <a:rPr lang="en-US" sz="2400" dirty="0"/>
              <a:t> </a:t>
            </a:r>
            <a:r>
              <a:rPr lang="en-US" sz="2400" dirty="0" err="1"/>
              <a:t>observée</a:t>
            </a:r>
            <a:r>
              <a:rPr lang="en-US" sz="2400" dirty="0"/>
              <a:t> </a:t>
            </a:r>
            <a:r>
              <a:rPr lang="en-US" sz="2400" dirty="0" err="1"/>
              <a:t>autour</a:t>
            </a:r>
            <a:r>
              <a:rPr lang="en-US" sz="2400" dirty="0"/>
              <a:t> de 5</a:t>
            </a:r>
            <a:r>
              <a:rPr lang="en-US" sz="2400" dirty="0">
                <a:cs typeface="Times New Roman" panose="02020603050405020304" pitchFamily="18" charset="0"/>
              </a:rPr>
              <a:t> - 6 K </a:t>
            </a:r>
            <a:r>
              <a:rPr lang="en-US" sz="2400" dirty="0" err="1">
                <a:cs typeface="Times New Roman" panose="02020603050405020304" pitchFamily="18" charset="0"/>
              </a:rPr>
              <a:t>ainsi</a:t>
            </a:r>
            <a:r>
              <a:rPr lang="en-US" sz="2400" dirty="0">
                <a:cs typeface="Times New Roman" panose="02020603050405020304" pitchFamily="18" charset="0"/>
              </a:rPr>
              <a:t> que dans la </a:t>
            </a:r>
            <a:r>
              <a:rPr lang="en-US" sz="2400" dirty="0" err="1">
                <a:cs typeface="Times New Roman" panose="02020603050405020304" pitchFamily="18" charset="0"/>
              </a:rPr>
              <a:t>magnétorésistance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318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125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541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5146F3-E5B6-4F76-9821-99092B2C132A}"/>
              </a:ext>
            </a:extLst>
          </p:cNvPr>
          <p:cNvGrpSpPr>
            <a:grpSpLocks noChangeAspect="1"/>
          </p:cNvGrpSpPr>
          <p:nvPr/>
        </p:nvGrpSpPr>
        <p:grpSpPr>
          <a:xfrm>
            <a:off x="6443878" y="1351280"/>
            <a:ext cx="5641489" cy="4724400"/>
            <a:chOff x="190500" y="1285098"/>
            <a:chExt cx="5130072" cy="429611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2057940-B0EB-42DC-B937-82879897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" y="1285098"/>
              <a:ext cx="5130072" cy="4296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35570A-52BF-4905-BD97-F36BDDDD7DD9}"/>
                </a:ext>
              </a:extLst>
            </p:cNvPr>
            <p:cNvSpPr/>
            <p:nvPr/>
          </p:nvSpPr>
          <p:spPr>
            <a:xfrm>
              <a:off x="3793152" y="1483401"/>
              <a:ext cx="337200" cy="279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126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7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41994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19"/>
          <a:stretch/>
        </p:blipFill>
        <p:spPr>
          <a:xfrm>
            <a:off x="783997" y="663439"/>
            <a:ext cx="350225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34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9"/>
          <a:stretch/>
        </p:blipFill>
        <p:spPr>
          <a:xfrm>
            <a:off x="783997" y="663439"/>
            <a:ext cx="702650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573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6" y="663439"/>
            <a:ext cx="10618723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B202F2-6FAC-438A-9D21-BD02CEB6A9C9}"/>
              </a:ext>
            </a:extLst>
          </p:cNvPr>
          <p:cNvSpPr txBox="1"/>
          <p:nvPr/>
        </p:nvSpPr>
        <p:spPr>
          <a:xfrm>
            <a:off x="799802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haute temperature </a:t>
            </a:r>
            <a:r>
              <a:rPr lang="en-US" dirty="0" err="1"/>
              <a:t>seule</a:t>
            </a:r>
            <a:r>
              <a:rPr lang="en-US" dirty="0"/>
              <a:t> la magnetoresistance de Lorentz </a:t>
            </a:r>
            <a:r>
              <a:rPr lang="en-US" dirty="0" err="1"/>
              <a:t>persiste</a:t>
            </a:r>
            <a:r>
              <a:rPr lang="en-US" dirty="0"/>
              <a:t>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45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EC30748-1776-43BE-A7D7-A0E9C221712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15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FF26B67-470F-45B8-9538-66DB3B11113C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123020" y="2601239"/>
            <a:ext cx="2329212" cy="2400235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BE6864C8-2824-4A1A-BA36-1DCC348FB8FB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ferromagnetique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089992" y="2601237"/>
            <a:ext cx="2362240" cy="2381703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28553011-A2B2-41D5-BE4B-FABA5BAD5AF6}"/>
              </a:ext>
            </a:extLst>
          </p:cNvPr>
          <p:cNvSpPr txBox="1"/>
          <p:nvPr/>
        </p:nvSpPr>
        <p:spPr>
          <a:xfrm>
            <a:off x="1815302" y="1570380"/>
            <a:ext cx="8883821" cy="452431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3200" b="1" u="sng"/>
          </a:p>
          <a:p>
            <a:pPr algn="ctr"/>
            <a:endParaRPr lang="fr-FR" sz="3200" b="1" u="sng"/>
          </a:p>
          <a:p>
            <a:pPr algn="ctr"/>
            <a:endParaRPr lang="fr-FR" sz="3200" b="1" u="sng"/>
          </a:p>
          <a:p>
            <a:pPr algn="ctr"/>
            <a:r>
              <a:rPr lang="fr-FR" sz="3200" b="1" u="sng"/>
              <a:t>Spintronique :</a:t>
            </a:r>
            <a:r>
              <a:rPr lang="fr-FR" sz="3200"/>
              <a:t> </a:t>
            </a:r>
          </a:p>
          <a:p>
            <a:pPr algn="ctr"/>
            <a:r>
              <a:rPr lang="fr-FR" sz="3200"/>
              <a:t>transport et traitement de l’information à l’aide du spin</a:t>
            </a:r>
          </a:p>
          <a:p>
            <a:pPr algn="ctr"/>
            <a:endParaRPr lang="fr-FR" sz="3200"/>
          </a:p>
          <a:p>
            <a:pPr algn="ctr"/>
            <a:endParaRPr lang="fr-FR" sz="3200"/>
          </a:p>
          <a:p>
            <a:pPr algn="ctr"/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12057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23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Énergie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8578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23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Énergie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5272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69928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</a:t>
            </a:fld>
            <a:endParaRPr lang="fr-FR" dirty="0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0"/>
            <a:ext cx="1218671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bg1"/>
                </a:solidFill>
                <a:latin typeface="+mn-lt"/>
              </a:rPr>
              <a:t>Parcours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4800" dirty="0">
                <a:solidFill>
                  <a:schemeClr val="bg1"/>
                </a:solidFill>
                <a:latin typeface="+mn-lt"/>
              </a:rPr>
              <a:t>académique</a:t>
            </a:r>
            <a:endParaRPr lang="fr-FR" sz="4800" dirty="0">
              <a:latin typeface="+mn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E3CDCC-A049-4B4F-A7AD-66DD6A78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20743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658179-361D-4DEB-AAEA-77E5551A5C45}"/>
              </a:ext>
            </a:extLst>
          </p:cNvPr>
          <p:cNvSpPr txBox="1"/>
          <p:nvPr/>
        </p:nvSpPr>
        <p:spPr>
          <a:xfrm>
            <a:off x="2420945" y="693280"/>
            <a:ext cx="98470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2011-2013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CPGE PCSI-PC, </a:t>
            </a:r>
            <a:r>
              <a:rPr lang="fr-FR" altLang="fr-FR" i="1" dirty="0">
                <a:solidFill>
                  <a:srgbClr val="000000"/>
                </a:solidFill>
                <a:latin typeface="Arial" panose="020B0604020202020204" pitchFamily="34" charset="0"/>
              </a:rPr>
              <a:t>Lycée Condorcet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2013-2016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Magistère de Physique fondamentale d'Orsay, 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Université Paris-Saclay</a:t>
            </a:r>
            <a:endParaRPr lang="fr-FR" altLang="fr-FR" i="1" dirty="0"/>
          </a:p>
          <a:p>
            <a:pPr algn="just"/>
            <a:endParaRPr lang="fr-FR" altLang="fr-FR" dirty="0">
              <a:latin typeface="Arial Unicode MS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2016-2020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Doctorat en physique sous la direction de Manuel Bibes : </a:t>
            </a:r>
          </a:p>
          <a:p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Propriétés magnétiques et de transport des couches minces et 			hétérostructures de titanates de terre rare 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 Unicode MS"/>
            </a:endParaRPr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2020-2021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Préparation à l’agrégation au centre de Montrouge</a:t>
            </a:r>
            <a:endParaRPr lang="fr-FR" altLang="fr-FR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50A561-E8BA-40F0-A774-7C76A3B37BB8}"/>
              </a:ext>
            </a:extLst>
          </p:cNvPr>
          <p:cNvSpPr txBox="1"/>
          <p:nvPr/>
        </p:nvSpPr>
        <p:spPr>
          <a:xfrm>
            <a:off x="2420945" y="4386599"/>
            <a:ext cx="9195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2014-2016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Cours particuliers de physique et de mathématiques</a:t>
            </a:r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2017-2019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Responsable de TP d’électromagnétisme et électrocinétique DUT 		mesures physiques, Orsay</a:t>
            </a:r>
            <a:endParaRPr lang="fr-FR" altLang="fr-FR" i="1" dirty="0"/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6933E-22A6-49F2-AFA8-1539AAA76A1B}"/>
              </a:ext>
            </a:extLst>
          </p:cNvPr>
          <p:cNvSpPr txBox="1"/>
          <p:nvPr/>
        </p:nvSpPr>
        <p:spPr>
          <a:xfrm>
            <a:off x="76200" y="709610"/>
            <a:ext cx="20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Parcours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6EDAE47-2624-40EA-AD43-054D39AFEA17}"/>
              </a:ext>
            </a:extLst>
          </p:cNvPr>
          <p:cNvCxnSpPr>
            <a:cxnSpLocks/>
          </p:cNvCxnSpPr>
          <p:nvPr/>
        </p:nvCxnSpPr>
        <p:spPr>
          <a:xfrm flipV="1">
            <a:off x="2209800" y="924990"/>
            <a:ext cx="0" cy="33915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BB0685E-7CCC-4610-A1AB-77C3E83B3288}"/>
              </a:ext>
            </a:extLst>
          </p:cNvPr>
          <p:cNvSpPr txBox="1"/>
          <p:nvPr/>
        </p:nvSpPr>
        <p:spPr>
          <a:xfrm>
            <a:off x="76200" y="4537683"/>
            <a:ext cx="236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Expérience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11B24EB-4218-4512-ADB8-C95FCAC8A91D}"/>
              </a:ext>
            </a:extLst>
          </p:cNvPr>
          <p:cNvCxnSpPr>
            <a:cxnSpLocks/>
          </p:cNvCxnSpPr>
          <p:nvPr/>
        </p:nvCxnSpPr>
        <p:spPr>
          <a:xfrm flipV="1">
            <a:off x="2209800" y="4537683"/>
            <a:ext cx="0" cy="15752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Effet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20</a:t>
            </a:fld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9D2DF98-23E0-4A2B-9A53-30290DE03F9A}"/>
              </a:ext>
            </a:extLst>
          </p:cNvPr>
          <p:cNvGrpSpPr/>
          <p:nvPr/>
        </p:nvGrpSpPr>
        <p:grpSpPr>
          <a:xfrm>
            <a:off x="4754746" y="965907"/>
            <a:ext cx="7184499" cy="2536719"/>
            <a:chOff x="3909644" y="1204463"/>
            <a:chExt cx="7184499" cy="2536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/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fr-F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fr-FR" sz="3200" b="1" i="1" smtClean="0">
                                <a:solidFill>
                                  <a:srgbClr val="020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23974CB-B583-4296-A533-E6BE0DA2C5F0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5420029" y="2311427"/>
              <a:ext cx="462283" cy="6631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E30728C-D207-4537-8751-102379191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3993" y="2345957"/>
              <a:ext cx="402692" cy="5832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66CA2F6-466E-4662-A285-9FD9F7C8CD33}"/>
                </a:ext>
              </a:extLst>
            </p:cNvPr>
            <p:cNvSpPr txBox="1"/>
            <p:nvPr/>
          </p:nvSpPr>
          <p:spPr>
            <a:xfrm>
              <a:off x="3909644" y="2910185"/>
              <a:ext cx="2332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Matrices de Pauli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SPIN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3CC38DB-008B-432C-8C6F-648FEAD9C02F}"/>
                </a:ext>
              </a:extLst>
            </p:cNvPr>
            <p:cNvSpPr txBox="1"/>
            <p:nvPr/>
          </p:nvSpPr>
          <p:spPr>
            <a:xfrm>
              <a:off x="6545427" y="2910184"/>
              <a:ext cx="32159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Impulsion des </a:t>
              </a:r>
              <a:r>
                <a:rPr lang="en-US" sz="2400" dirty="0" err="1"/>
                <a:t>particules</a:t>
              </a:r>
              <a:endParaRPr lang="en-US" sz="2400" dirty="0"/>
            </a:p>
            <a:p>
              <a:pPr algn="ctr"/>
              <a:r>
                <a:rPr lang="en-US" sz="2400" b="1" dirty="0">
                  <a:solidFill>
                    <a:srgbClr val="0202FF"/>
                  </a:solidFill>
                </a:rPr>
                <a:t>COURANT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04187B-7B53-4956-A2C8-E57DAA59684B}"/>
                </a:ext>
              </a:extLst>
            </p:cNvPr>
            <p:cNvSpPr txBox="1"/>
            <p:nvPr/>
          </p:nvSpPr>
          <p:spPr>
            <a:xfrm>
              <a:off x="7978418" y="1204463"/>
              <a:ext cx="3115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Vecteur</a:t>
              </a:r>
              <a:r>
                <a:rPr lang="en-US" sz="2400" dirty="0"/>
                <a:t> </a:t>
              </a:r>
              <a:r>
                <a:rPr lang="en-US" sz="2400" dirty="0" err="1"/>
                <a:t>unitaire</a:t>
              </a:r>
              <a:r>
                <a:rPr lang="en-US" sz="2400" dirty="0"/>
                <a:t> </a:t>
              </a:r>
              <a:r>
                <a:rPr lang="en-US" sz="2400" dirty="0" err="1"/>
                <a:t>selon</a:t>
              </a:r>
              <a:r>
                <a:rPr lang="en-US" sz="2400" dirty="0"/>
                <a:t> z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5A4BC5F-F043-4579-BC76-7980F7AB2AD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7624615" y="1435296"/>
              <a:ext cx="353803" cy="489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50B1FDE-8B83-4A87-9FCB-3D2D5BCEEC4B}"/>
              </a:ext>
            </a:extLst>
          </p:cNvPr>
          <p:cNvSpPr txBox="1"/>
          <p:nvPr/>
        </p:nvSpPr>
        <p:spPr>
          <a:xfrm>
            <a:off x="524162" y="1165190"/>
            <a:ext cx="324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Conditions </a:t>
            </a:r>
            <a:r>
              <a:rPr lang="en-US" sz="2400" b="1" u="sng" dirty="0" err="1"/>
              <a:t>nécessaires</a:t>
            </a:r>
            <a:r>
              <a:rPr lang="en-US" sz="2400" b="1" u="sng" dirty="0"/>
              <a:t> :</a:t>
            </a:r>
          </a:p>
          <a:p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Brisure de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symétrie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Couplage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spin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202FF"/>
                </a:solidFill>
              </a:rPr>
              <a:t>orbite</a:t>
            </a:r>
            <a:endParaRPr lang="en-US" sz="2400" b="1" dirty="0">
              <a:solidFill>
                <a:srgbClr val="0202FF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928384F-13B6-4CD3-9AEA-C7B72BCB9CF5}"/>
              </a:ext>
            </a:extLst>
          </p:cNvPr>
          <p:cNvGrpSpPr/>
          <p:nvPr/>
        </p:nvGrpSpPr>
        <p:grpSpPr>
          <a:xfrm>
            <a:off x="318745" y="4358856"/>
            <a:ext cx="11620500" cy="1770913"/>
            <a:chOff x="942811" y="4126601"/>
            <a:chExt cx="11620500" cy="177091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E341032-F440-48F9-8763-FFEF7A9DFBDD}"/>
                </a:ext>
              </a:extLst>
            </p:cNvPr>
            <p:cNvSpPr txBox="1"/>
            <p:nvPr/>
          </p:nvSpPr>
          <p:spPr>
            <a:xfrm>
              <a:off x="942811" y="4126601"/>
              <a:ext cx="11620500" cy="1754326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u="sng" dirty="0" err="1"/>
                <a:t>Conséquences</a:t>
              </a:r>
              <a:r>
                <a:rPr lang="en-US" sz="3600" b="1" u="sng" dirty="0"/>
                <a:t> :</a:t>
              </a:r>
            </a:p>
            <a:p>
              <a:pPr algn="ctr"/>
              <a:endParaRPr lang="en-US" sz="3600" b="1" u="sng" dirty="0"/>
            </a:p>
            <a:p>
              <a:r>
                <a:rPr lang="en-US" sz="3600" dirty="0"/>
                <a:t>		courant de charge            </a:t>
              </a:r>
              <a:r>
                <a:rPr lang="fr-FR" sz="3600" dirty="0"/>
                <a:t>courant</a:t>
              </a:r>
              <a:r>
                <a:rPr lang="en-US" sz="3600" dirty="0"/>
                <a:t> de spin 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2844856-E756-407E-B577-74932169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364" y="5379265"/>
              <a:ext cx="647811" cy="5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3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2296140"/>
            <a:ext cx="6092906" cy="3774815"/>
            <a:chOff x="176187" y="2797176"/>
            <a:chExt cx="5923572" cy="351407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94"/>
            <a:stretch/>
          </p:blipFill>
          <p:spPr bwMode="auto">
            <a:xfrm>
              <a:off x="873924" y="3511663"/>
              <a:ext cx="4158021" cy="224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A6E0BA8-E78C-4B4F-9148-A658FF9AE8A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21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599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CCBE9F-BCAB-4BAD-9F6A-5B4342AC06C7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22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466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C9564C-6BA6-4FEA-A5B2-1B2A93BA1460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283F8-3903-42ED-9D5C-340C87E6F51F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4FDC87-8782-4021-B50E-34EEA35415FF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2A3F28-9ABD-4C83-A6C7-63F8D2C7AD1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9454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23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847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4+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216C85-302D-42B9-B804-37C05E01636A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3724E-100C-4F17-9B99-515EEDD37080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5EA07-BFD3-4149-BA0F-DBFE67C2F7FA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698D107-48D9-4E30-89A8-46151A0C410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20292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FFAF5C-F409-4760-809A-5D7D7424A0B1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08481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6AE90-A178-4378-9E06-D4E2D86A9525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849C99-EFB0-48CB-A560-A11EF949B82B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5C6730-9DB6-4C88-8C50-15D8B5E1939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796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191A65-7A8E-4841-81A3-77CECA7F2F96}"/>
                </a:ext>
              </a:extLst>
            </p:cNvPr>
            <p:cNvSpPr/>
            <p:nvPr/>
          </p:nvSpPr>
          <p:spPr>
            <a:xfrm>
              <a:off x="2257628" y="3622674"/>
              <a:ext cx="2706217" cy="200091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>
                    <a:alpha val="34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/>
            </a:p>
          </p:txBody>
        </p:sp>
        <p:sp>
          <p:nvSpPr>
            <p:cNvPr id="15" name="TextBox 314">
              <a:extLst>
                <a:ext uri="{FF2B5EF4-FFF2-40B4-BE49-F238E27FC236}">
                  <a16:creationId xmlns:a16="http://schemas.microsoft.com/office/drawing/2014/main" id="{EEB3D1DF-45F8-4A64-A52D-7E968A7DA043}"/>
                </a:ext>
              </a:extLst>
            </p:cNvPr>
            <p:cNvSpPr txBox="1"/>
            <p:nvPr/>
          </p:nvSpPr>
          <p:spPr>
            <a:xfrm>
              <a:off x="2257628" y="3615385"/>
              <a:ext cx="2356505" cy="429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PT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Gaz 2D d’électron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25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10386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78855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Nouvelles </a:t>
            </a:r>
            <a:r>
              <a:rPr lang="en-US" sz="2400" dirty="0" err="1">
                <a:sym typeface="Wingdings" panose="05000000000000000000" pitchFamily="2" charset="2"/>
              </a:rPr>
              <a:t>propriétés</a:t>
            </a:r>
            <a:r>
              <a:rPr lang="en-US" sz="2400" dirty="0">
                <a:sym typeface="Wingdings" panose="05000000000000000000" pitchFamily="2" charset="2"/>
              </a:rPr>
              <a:t> à </a:t>
            </a:r>
            <a:r>
              <a:rPr lang="en-US" sz="2400" dirty="0" err="1">
                <a:sym typeface="Wingdings" panose="05000000000000000000" pitchFamily="2" charset="2"/>
              </a:rPr>
              <a:t>l’interface</a:t>
            </a:r>
            <a:r>
              <a:rPr lang="en-US" sz="2400" dirty="0">
                <a:sym typeface="Wingdings" panose="05000000000000000000" pitchFamily="2" charset="2"/>
              </a:rPr>
              <a:t> !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57C80E-86AB-4A2D-8C8B-89F4B8D9B26B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A16-8AED-4C4E-91B9-E9D200378A96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112C26-B270-42E5-89D2-59F81220DA59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A09DD3-B92D-4243-BC94-177965FCAF0E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0707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43127-8D52-46DC-A3BF-1F9B1DB6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45389"/>
          <a:stretch/>
        </p:blipFill>
        <p:spPr bwMode="auto">
          <a:xfrm>
            <a:off x="3860799" y="3592287"/>
            <a:ext cx="4399907" cy="24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29">
            <a:extLst>
              <a:ext uri="{FF2B5EF4-FFF2-40B4-BE49-F238E27FC236}">
                <a16:creationId xmlns:a16="http://schemas.microsoft.com/office/drawing/2014/main" id="{ECD46DAB-D285-4622-B352-BD18C21C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952" y="6069611"/>
            <a:ext cx="3452812" cy="28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087" tIns="50543" rIns="101087" bIns="50543"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8275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M. </a:t>
            </a:r>
            <a:r>
              <a:rPr lang="en-US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Basletic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et al. Nat. Mater.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621 (2008)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1720FC-4E4B-4F1E-BD66-B794ABE1427E}"/>
              </a:ext>
            </a:extLst>
          </p:cNvPr>
          <p:cNvSpPr txBox="1"/>
          <p:nvPr/>
        </p:nvSpPr>
        <p:spPr>
          <a:xfrm>
            <a:off x="355584" y="702805"/>
            <a:ext cx="3708432" cy="156966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Gaz bidimensionnel à l’interface de deux isolants de bandes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Interface LAO/STO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26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7C62DEB-7492-4ADC-B4BC-B6BD2DE0BADC}"/>
              </a:ext>
            </a:extLst>
          </p:cNvPr>
          <p:cNvCxnSpPr>
            <a:cxnSpLocks/>
          </p:cNvCxnSpPr>
          <p:nvPr/>
        </p:nvCxnSpPr>
        <p:spPr>
          <a:xfrm flipH="1" flipV="1">
            <a:off x="6986670" y="3030238"/>
            <a:ext cx="999090" cy="266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33537E3-3488-45A0-BE14-9E7CD91E4A2F}"/>
              </a:ext>
            </a:extLst>
          </p:cNvPr>
          <p:cNvGrpSpPr/>
          <p:nvPr/>
        </p:nvGrpSpPr>
        <p:grpSpPr>
          <a:xfrm>
            <a:off x="4412321" y="857399"/>
            <a:ext cx="3670553" cy="2726196"/>
            <a:chOff x="4392001" y="857399"/>
            <a:chExt cx="3670553" cy="272619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402B316-FC83-4534-AAA5-1AEEB0B79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r="6255" b="57657"/>
            <a:stretch/>
          </p:blipFill>
          <p:spPr bwMode="auto">
            <a:xfrm rot="5400000">
              <a:off x="5537854" y="1058895"/>
              <a:ext cx="2726196" cy="2323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9D48D905-A2FA-4ED0-B450-A3AC4E5FA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419614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E24BF94-98BC-4ED9-BE21-60CCA54A5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343530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2C1176D0-B223-4303-B176-C3C6C48E0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14" t="5340" r="5903" b="80635"/>
            <a:stretch/>
          </p:blipFill>
          <p:spPr bwMode="auto">
            <a:xfrm rot="5400000">
              <a:off x="5988845" y="2786293"/>
              <a:ext cx="705757" cy="769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5802A906-F536-4C2E-85D6-30AC8FA5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7" t="24578" r="7196" b="61027"/>
          <a:stretch/>
        </p:blipFill>
        <p:spPr bwMode="auto">
          <a:xfrm>
            <a:off x="4472304" y="2828490"/>
            <a:ext cx="856889" cy="69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D2E2BB7-1889-4733-98CC-7077A628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2311" r="85037" b="76578"/>
          <a:stretch/>
        </p:blipFill>
        <p:spPr bwMode="auto">
          <a:xfrm>
            <a:off x="7908584" y="2896664"/>
            <a:ext cx="7010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5D4A35B-586C-4546-A220-710842144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1" r="85812" b="62376"/>
          <a:stretch/>
        </p:blipFill>
        <p:spPr bwMode="auto">
          <a:xfrm>
            <a:off x="7908585" y="2177843"/>
            <a:ext cx="701037" cy="5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ABD2E6-F652-40F6-B8FA-7C0E8FE8826C}"/>
              </a:ext>
            </a:extLst>
          </p:cNvPr>
          <p:cNvCxnSpPr>
            <a:cxnSpLocks/>
          </p:cNvCxnSpPr>
          <p:nvPr/>
        </p:nvCxnSpPr>
        <p:spPr>
          <a:xfrm flipH="1">
            <a:off x="6907875" y="3296856"/>
            <a:ext cx="1077885" cy="86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2683C7B-CC76-45ED-AA85-263DE1C0E5F9}"/>
              </a:ext>
            </a:extLst>
          </p:cNvPr>
          <p:cNvCxnSpPr>
            <a:cxnSpLocks/>
          </p:cNvCxnSpPr>
          <p:nvPr/>
        </p:nvCxnSpPr>
        <p:spPr>
          <a:xfrm flipH="1">
            <a:off x="7446817" y="2549230"/>
            <a:ext cx="517037" cy="268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D96835F-B5D3-4CA2-A2A8-DEA4A0C32BD5}"/>
              </a:ext>
            </a:extLst>
          </p:cNvPr>
          <p:cNvSpPr txBox="1"/>
          <p:nvPr/>
        </p:nvSpPr>
        <p:spPr>
          <a:xfrm>
            <a:off x="7042820" y="896071"/>
            <a:ext cx="77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LAO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AD884-9E29-4C9A-B6EA-697586E096AF}"/>
              </a:ext>
            </a:extLst>
          </p:cNvPr>
          <p:cNvSpPr txBox="1"/>
          <p:nvPr/>
        </p:nvSpPr>
        <p:spPr>
          <a:xfrm>
            <a:off x="5374342" y="905078"/>
            <a:ext cx="749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8712124-76DC-4926-B1AF-A0CAE7EA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76136" r="92562" b="17629"/>
          <a:stretch/>
        </p:blipFill>
        <p:spPr bwMode="auto">
          <a:xfrm>
            <a:off x="3608587" y="4766344"/>
            <a:ext cx="250426" cy="2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2063ECF-CF01-4FC9-932B-D5468EED9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1" r="91068" b="37661"/>
          <a:stretch/>
        </p:blipFill>
        <p:spPr bwMode="auto">
          <a:xfrm>
            <a:off x="3460873" y="4366460"/>
            <a:ext cx="44136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Motivation de la thèse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86DCBA-B4C9-44AD-9F64-07019A01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9071A9-A368-45B3-841C-D1207F79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1051C7-0EF0-4B42-8DDD-AB997F56827A}"/>
              </a:ext>
            </a:extLst>
          </p:cNvPr>
          <p:cNvSpPr txBox="1"/>
          <p:nvPr/>
        </p:nvSpPr>
        <p:spPr>
          <a:xfrm>
            <a:off x="415193" y="1912854"/>
            <a:ext cx="113616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fr-FR" sz="2800" dirty="0"/>
              <a:t>Établir les conditions de croissance optimale des titanates de terres rares magnétiques (DyTiO</a:t>
            </a:r>
            <a:r>
              <a:rPr lang="fr-FR" sz="2800" baseline="-25000" dirty="0"/>
              <a:t>3</a:t>
            </a:r>
            <a:r>
              <a:rPr lang="fr-FR" sz="2800" dirty="0"/>
              <a:t>)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dirty="0"/>
              <a:t>Étude de la valence des différents éléments de la structure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</a:rPr>
              <a:t>Réalisation d’une interface entre deux matériaux</a:t>
            </a:r>
          </a:p>
          <a:p>
            <a:pPr algn="ctr"/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019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5"/>
    </mc:Choice>
    <mc:Fallback xmlns="">
      <p:transition spd="slow" advTm="314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Système étudié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28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" t="378" r="9396" b="1072"/>
          <a:stretch/>
        </p:blipFill>
        <p:spPr>
          <a:xfrm>
            <a:off x="429260" y="1070582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1BB440-D51C-49AE-B67E-C6D2E8D3DB59}"/>
              </a:ext>
            </a:extLst>
          </p:cNvPr>
          <p:cNvSpPr txBox="1"/>
          <p:nvPr/>
        </p:nvSpPr>
        <p:spPr>
          <a:xfrm>
            <a:off x="5402173" y="738309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DyTiO</a:t>
            </a:r>
            <a:r>
              <a:rPr lang="en-US" sz="4800" baseline="-25000" dirty="0"/>
              <a:t>3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ABE904-B585-45C9-A5D1-6A13455DDCA3}"/>
              </a:ext>
            </a:extLst>
          </p:cNvPr>
          <p:cNvGrpSpPr>
            <a:grpSpLocks noChangeAspect="1"/>
          </p:cNvGrpSpPr>
          <p:nvPr/>
        </p:nvGrpSpPr>
        <p:grpSpPr>
          <a:xfrm>
            <a:off x="9458960" y="2101434"/>
            <a:ext cx="2179008" cy="2559139"/>
            <a:chOff x="8512810" y="1604169"/>
            <a:chExt cx="3387888" cy="397891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818DE27-F7E8-40EC-9DCE-920759248E90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BC8282-F3B1-4918-BCF1-B0714B8DB6AE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330AF6-FD3F-4CDB-B1C2-25B5A8E143A4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443C6A2-A274-427F-BE99-152B91742E7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9B71BE6-5F54-43CB-B882-B977841B5070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2A5DA-9897-49BB-8693-DBFA3A48DB16}"/>
              </a:ext>
            </a:extLst>
          </p:cNvPr>
          <p:cNvSpPr txBox="1"/>
          <p:nvPr/>
        </p:nvSpPr>
        <p:spPr>
          <a:xfrm>
            <a:off x="4128749" y="2391009"/>
            <a:ext cx="44451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Ti</a:t>
            </a:r>
            <a:r>
              <a:rPr lang="fr-FR" sz="2400" baseline="30000"/>
              <a:t>3+</a:t>
            </a:r>
            <a:r>
              <a:rPr lang="fr-FR" sz="2400"/>
              <a:t> : possède un electron </a:t>
            </a:r>
            <a:r>
              <a:rPr lang="fr-FR" sz="2400" i="1"/>
              <a:t>d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 i="1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Magnétique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Plus grand couplage spin orbite</a:t>
            </a:r>
          </a:p>
          <a:p>
            <a:pPr algn="ctr"/>
            <a:r>
              <a:rPr lang="fr-FR" sz="2400"/>
              <a:t>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Valence Ti</a:t>
            </a:r>
            <a:r>
              <a:rPr lang="fr-FR" sz="2400" baseline="30000"/>
              <a:t>3+ </a:t>
            </a:r>
            <a:r>
              <a:rPr lang="fr-FR" sz="2400"/>
              <a:t>complexe à obtenir</a:t>
            </a:r>
          </a:p>
        </p:txBody>
      </p:sp>
    </p:spTree>
    <p:extLst>
      <p:ext uri="{BB962C8B-B14F-4D97-AF65-F5344CB8AC3E}">
        <p14:creationId xmlns:p14="http://schemas.microsoft.com/office/powerpoint/2010/main" val="2507902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2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7994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pic>
        <p:nvPicPr>
          <p:cNvPr id="4" name="Image 3" descr="Une image contenant photo, montrant, rouge, assis&#10;&#10;Description générée automatiquement">
            <a:extLst>
              <a:ext uri="{FF2B5EF4-FFF2-40B4-BE49-F238E27FC236}">
                <a16:creationId xmlns:a16="http://schemas.microsoft.com/office/drawing/2014/main" id="{268FCACA-0196-4B7B-8149-499DE7FFE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1213148"/>
            <a:ext cx="3939173" cy="4008552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623AC15-2671-4DA9-915E-3A0B13C5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82" y="1722399"/>
            <a:ext cx="6021636" cy="335760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site </a:t>
            </a:r>
            <a:r>
              <a:rPr lang="fr-FR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fr-FR"/>
              <a:t> : cation de valence 2+/3+</a:t>
            </a:r>
          </a:p>
          <a:p>
            <a:endParaRPr lang="fr-FR"/>
          </a:p>
          <a:p>
            <a:r>
              <a:rPr lang="fr-FR">
                <a:solidFill>
                  <a:srgbClr val="00B0F0"/>
                </a:solidFill>
              </a:rPr>
              <a:t>site B</a:t>
            </a:r>
            <a:r>
              <a:rPr lang="fr-FR"/>
              <a:t> : cation de valence 4+/3+ usuellement un métal de transition</a:t>
            </a:r>
          </a:p>
          <a:p>
            <a:endParaRPr lang="fr-FR"/>
          </a:p>
          <a:p>
            <a:r>
              <a:rPr lang="fr-FR">
                <a:solidFill>
                  <a:srgbClr val="FF0000"/>
                </a:solidFill>
              </a:rPr>
              <a:t>O</a:t>
            </a:r>
            <a:r>
              <a:rPr lang="fr-FR"/>
              <a:t>: 2- oxygènes formant un octaèdre</a:t>
            </a:r>
          </a:p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154" y="6356350"/>
            <a:ext cx="4114800" cy="365125"/>
          </a:xfrm>
        </p:spPr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1167C5-668F-4D27-95ED-3089C02E645C}"/>
              </a:ext>
            </a:extLst>
          </p:cNvPr>
          <p:cNvSpPr txBox="1"/>
          <p:nvPr/>
        </p:nvSpPr>
        <p:spPr>
          <a:xfrm>
            <a:off x="2143654" y="695733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E8A50C-8867-4B0A-8E01-8B8551677656}"/>
              </a:ext>
            </a:extLst>
          </p:cNvPr>
          <p:cNvSpPr txBox="1"/>
          <p:nvPr/>
        </p:nvSpPr>
        <p:spPr>
          <a:xfrm>
            <a:off x="2410354" y="5175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F47221-2883-4B80-9AF7-EFD8F3B8D6C6}"/>
              </a:ext>
            </a:extLst>
          </p:cNvPr>
          <p:cNvSpPr txBox="1"/>
          <p:nvPr/>
        </p:nvSpPr>
        <p:spPr>
          <a:xfrm>
            <a:off x="1092797" y="5176703"/>
            <a:ext cx="49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CE875E-3CA0-42BC-8448-6445B25CA7DA}"/>
              </a:ext>
            </a:extLst>
          </p:cNvPr>
          <p:cNvSpPr txBox="1"/>
          <p:nvPr/>
        </p:nvSpPr>
        <p:spPr>
          <a:xfrm>
            <a:off x="3993154" y="5176020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1489AF8-1CA5-4625-A033-5DBB2EE628BB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428011"/>
            <a:ext cx="543560" cy="90552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DD444F4-C39E-4113-B87D-CE23303052EE}"/>
              </a:ext>
            </a:extLst>
          </p:cNvPr>
          <p:cNvCxnSpPr>
            <a:cxnSpLocks/>
          </p:cNvCxnSpPr>
          <p:nvPr/>
        </p:nvCxnSpPr>
        <p:spPr>
          <a:xfrm flipV="1">
            <a:off x="2636812" y="3505200"/>
            <a:ext cx="89694" cy="182833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E6ABE20-3103-46D7-BFDE-CBAE268CBE6A}"/>
              </a:ext>
            </a:extLst>
          </p:cNvPr>
          <p:cNvCxnSpPr>
            <a:cxnSpLocks/>
          </p:cNvCxnSpPr>
          <p:nvPr/>
        </p:nvCxnSpPr>
        <p:spPr>
          <a:xfrm flipH="1" flipV="1">
            <a:off x="1338217" y="4592272"/>
            <a:ext cx="68046" cy="6853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</a:t>
            </a:fld>
            <a:endParaRPr lang="fr-FR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-36521"/>
            <a:ext cx="10515600" cy="5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Structure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pérovskite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82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B26493-779A-437E-BDFC-0FCE44FA99E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7464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31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1FA1C9-E340-44A2-8EF2-F0E0062DAA23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3700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32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E3FB20-1348-48F5-9FA8-8764346BAFC9}"/>
              </a:ext>
            </a:extLst>
          </p:cNvPr>
          <p:cNvSpPr txBox="1"/>
          <p:nvPr/>
        </p:nvSpPr>
        <p:spPr>
          <a:xfrm>
            <a:off x="7435075" y="3945187"/>
            <a:ext cx="4521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Pulvérisation cathodique et XPS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Suivi in-situ (RHEED)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Pyromètre laser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Laser </a:t>
            </a:r>
            <a:r>
              <a:rPr lang="fr-FR" sz="2400" dirty="0" err="1"/>
              <a:t>excimer</a:t>
            </a:r>
            <a:r>
              <a:rPr lang="fr-FR" sz="2400" dirty="0"/>
              <a:t> 248 nm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Contrôle de la pression (Ar/O2)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EE09AF-6F97-49CA-AEF1-DD0ADEAB1798}"/>
              </a:ext>
            </a:extLst>
          </p:cNvPr>
          <p:cNvSpPr txBox="1"/>
          <p:nvPr/>
        </p:nvSpPr>
        <p:spPr>
          <a:xfrm>
            <a:off x="2092843" y="5049152"/>
            <a:ext cx="4521433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Contrôle</a:t>
            </a:r>
            <a:r>
              <a:rPr lang="en-US" sz="2400" dirty="0"/>
              <a:t> fin des conditions de </a:t>
            </a:r>
            <a:r>
              <a:rPr lang="en-US" sz="2400" dirty="0" err="1"/>
              <a:t>croissance</a:t>
            </a:r>
            <a:r>
              <a:rPr lang="en-US" sz="2400" dirty="0"/>
              <a:t> de </a:t>
            </a:r>
            <a:r>
              <a:rPr lang="en-US" sz="2400" dirty="0" err="1"/>
              <a:t>nos</a:t>
            </a:r>
            <a:r>
              <a:rPr lang="en-US" sz="2400" dirty="0"/>
              <a:t> couches minces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0FFEBE-764A-49FB-9CBC-9DFB509F37F5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25147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Caractérisation structurale par 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33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BF7D76-1786-441C-896F-D05344D6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432"/>
            <a:ext cx="9608044" cy="36196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E1DDCC-CF43-48F4-846E-5E7AE0833B55}"/>
              </a:ext>
            </a:extLst>
          </p:cNvPr>
          <p:cNvSpPr txBox="1"/>
          <p:nvPr/>
        </p:nvSpPr>
        <p:spPr>
          <a:xfrm>
            <a:off x="1894965" y="5038725"/>
            <a:ext cx="8550674" cy="461665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Permet</a:t>
            </a:r>
            <a:r>
              <a:rPr lang="en-US" sz="2400" dirty="0"/>
              <a:t> la </a:t>
            </a:r>
            <a:r>
              <a:rPr lang="fr-BE" sz="2400" dirty="0"/>
              <a:t>caractérisation</a:t>
            </a:r>
            <a:r>
              <a:rPr lang="en-US" sz="2400" dirty="0"/>
              <a:t> de </a:t>
            </a:r>
            <a:r>
              <a:rPr lang="fr-FR" sz="2400" dirty="0"/>
              <a:t>nos</a:t>
            </a:r>
            <a:r>
              <a:rPr lang="en-US" sz="2400" dirty="0"/>
              <a:t> </a:t>
            </a:r>
            <a:r>
              <a:rPr lang="fr-FR" sz="2400" dirty="0"/>
              <a:t>échantillons</a:t>
            </a:r>
            <a:r>
              <a:rPr lang="en-US" sz="2400" dirty="0"/>
              <a:t> au </a:t>
            </a:r>
            <a:r>
              <a:rPr lang="fr-FR" sz="2400" dirty="0"/>
              <a:t>niveau</a:t>
            </a:r>
            <a:r>
              <a:rPr lang="en-US" sz="2400" dirty="0"/>
              <a:t> structural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E22FFD-A3B5-4290-A0EC-7F376951E88F}"/>
              </a:ext>
            </a:extLst>
          </p:cNvPr>
          <p:cNvSpPr txBox="1"/>
          <p:nvPr/>
        </p:nvSpPr>
        <p:spPr>
          <a:xfrm>
            <a:off x="7830366" y="631508"/>
            <a:ext cx="265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Diffractogramme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/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sz="2400" b="0" dirty="0">
                  <a:ea typeface="Cambria Math" panose="02040503050406030204" pitchFamily="18" charset="0"/>
                </a:endParaRPr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blipFill>
                <a:blip r:embed="rId3"/>
                <a:stretch>
                  <a:fillRect l="-2065" r="-35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4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0" y="-142240"/>
            <a:ext cx="5039549" cy="5986381"/>
            <a:chOff x="5876925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5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124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34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32C267-E786-49E7-9F12-683DFEFDBAED}"/>
              </a:ext>
            </a:extLst>
          </p:cNvPr>
          <p:cNvGrpSpPr>
            <a:grpSpLocks noChangeAspect="1"/>
          </p:cNvGrpSpPr>
          <p:nvPr/>
        </p:nvGrpSpPr>
        <p:grpSpPr>
          <a:xfrm>
            <a:off x="1789748" y="3343277"/>
            <a:ext cx="1751647" cy="1751647"/>
            <a:chOff x="4988560" y="4704080"/>
            <a:chExt cx="1080000" cy="108000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3B56D99-CA8E-46B0-8C73-5BCAD32E4082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D17BD85-DB24-4F69-AE15-D11989799037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graphicFrame>
        <p:nvGraphicFramePr>
          <p:cNvPr id="26" name="Objet 25">
            <a:extLst>
              <a:ext uri="{FF2B5EF4-FFF2-40B4-BE49-F238E27FC236}">
                <a16:creationId xmlns:a16="http://schemas.microsoft.com/office/drawing/2014/main" id="{8E85A330-E18B-47B5-A61E-FBF2E210D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34821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188FE34F-5412-42D9-B78D-6D3AE0D85A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6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1" y="-142240"/>
            <a:ext cx="5039549" cy="5986381"/>
            <a:chOff x="5876926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3677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  <a:p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3B56D99-CA8E-46B0-8C73-5BCAD32E4082}"/>
              </a:ext>
            </a:extLst>
          </p:cNvPr>
          <p:cNvSpPr/>
          <p:nvPr/>
        </p:nvSpPr>
        <p:spPr>
          <a:xfrm>
            <a:off x="1789748" y="3343277"/>
            <a:ext cx="1751647" cy="175164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F4E440-E5A3-4FB8-990F-A68003F426A1}"/>
              </a:ext>
            </a:extLst>
          </p:cNvPr>
          <p:cNvSpPr txBox="1"/>
          <p:nvPr/>
        </p:nvSpPr>
        <p:spPr>
          <a:xfrm>
            <a:off x="1894965" y="5038725"/>
            <a:ext cx="807169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/>
              <a:t>La quantification du flux magnétique dans un supraconducteur </a:t>
            </a:r>
          </a:p>
          <a:p>
            <a:pPr algn="ctr"/>
            <a:r>
              <a:rPr lang="fr-FR" sz="2400"/>
              <a:t>permet de mesurer précisement le moment magnétique</a:t>
            </a:r>
          </a:p>
          <a:p>
            <a:pPr algn="ctr"/>
            <a:r>
              <a:rPr lang="fr-FR" sz="2400"/>
              <a:t>des échantillons.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61DF58-B99A-4981-99EC-E80A118ABDD9}"/>
              </a:ext>
            </a:extLst>
          </p:cNvPr>
          <p:cNvSpPr txBox="1"/>
          <p:nvPr/>
        </p:nvSpPr>
        <p:spPr>
          <a:xfrm>
            <a:off x="2332788" y="3724032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V</a:t>
            </a:r>
          </a:p>
        </p:txBody>
      </p:sp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90607517-1725-4220-9697-66D9CB985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32628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0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6" name="Objet 25">
                        <a:extLst>
                          <a:ext uri="{FF2B5EF4-FFF2-40B4-BE49-F238E27FC236}">
                            <a16:creationId xmlns:a16="http://schemas.microsoft.com/office/drawing/2014/main" id="{8E85A330-E18B-47B5-A61E-FBF2E210D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4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16A49123-7F21-4064-9FD4-E5444501A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68AD728-F416-4B0E-9963-26827678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51" b="17897"/>
          <a:stretch/>
        </p:blipFill>
        <p:spPr>
          <a:xfrm>
            <a:off x="293575" y="3891094"/>
            <a:ext cx="323694" cy="239692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39A30A7-7EFC-4FE4-9213-F55E2B1E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C6543CE-541F-4AC6-A43F-F8073E74C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/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ZoneTexte 169">
            <a:extLst>
              <a:ext uri="{FF2B5EF4-FFF2-40B4-BE49-F238E27FC236}">
                <a16:creationId xmlns:a16="http://schemas.microsoft.com/office/drawing/2014/main" id="{F4390B4F-1C36-4A63-81D2-5037F1B1FD7A}"/>
              </a:ext>
            </a:extLst>
          </p:cNvPr>
          <p:cNvSpPr txBox="1"/>
          <p:nvPr/>
        </p:nvSpPr>
        <p:spPr>
          <a:xfrm>
            <a:off x="2979204" y="4454535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Magnéton de Bohr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88FA206-A835-400C-9EF5-6EA83FA4C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C158537-234A-408E-B75E-52092D36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38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Image 91">
            <a:extLst>
              <a:ext uri="{FF2B5EF4-FFF2-40B4-BE49-F238E27FC236}">
                <a16:creationId xmlns:a16="http://schemas.microsoft.com/office/drawing/2014/main" id="{C07BBE23-DFFC-43CA-8791-E4117A2B6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DBDE2A49-DEBC-4005-84B6-DA8AC6B2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52CCADF2-6D5E-438C-89E4-909352C7A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A23EB42D-B72C-46AA-976B-DC3D1466E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39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C70890B7-C685-4A59-977E-535C4BCF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697F455-2BEE-4D7F-B807-D70784F9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95E6A2CB-A553-4E28-865F-A9852EB2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84176A55-B96E-43DF-AC66-AC760C26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8B52E27-6648-4681-AE3A-2B71CEE1406D}"/>
              </a:ext>
            </a:extLst>
          </p:cNvPr>
          <p:cNvSpPr txBox="1"/>
          <p:nvPr/>
        </p:nvSpPr>
        <p:spPr>
          <a:xfrm>
            <a:off x="398782" y="913466"/>
            <a:ext cx="569457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3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40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DB21BBFD-F6F0-46CB-8FC2-80349EA5466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231" name="Groupe 230">
              <a:extLst>
                <a:ext uri="{FF2B5EF4-FFF2-40B4-BE49-F238E27FC236}">
                  <a16:creationId xmlns:a16="http://schemas.microsoft.com/office/drawing/2014/main" id="{474F0B2A-995F-4F83-9FF4-0CC9D9204802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545508DF-F5C8-456D-8D24-4092430E8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Ellipse 244">
                <a:extLst>
                  <a:ext uri="{FF2B5EF4-FFF2-40B4-BE49-F238E27FC236}">
                    <a16:creationId xmlns:a16="http://schemas.microsoft.com/office/drawing/2014/main" id="{5EF45F2A-828E-4B99-88E0-B1C3CA2B5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E2465723-A6F2-4BAA-A40F-08C3C6A14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Ellipse 246">
                <a:extLst>
                  <a:ext uri="{FF2B5EF4-FFF2-40B4-BE49-F238E27FC236}">
                    <a16:creationId xmlns:a16="http://schemas.microsoft.com/office/drawing/2014/main" id="{57D630EA-2A38-4EFE-B949-66A8BB2C05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000002B4-640C-409A-B7A8-555E363015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Ellipse 248">
                <a:extLst>
                  <a:ext uri="{FF2B5EF4-FFF2-40B4-BE49-F238E27FC236}">
                    <a16:creationId xmlns:a16="http://schemas.microsoft.com/office/drawing/2014/main" id="{FF1E20E7-66A2-494B-A388-C0292E1DFE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ECE512D1-BF1B-4366-A3CA-BD709488B4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Ellipse 250">
                <a:extLst>
                  <a:ext uri="{FF2B5EF4-FFF2-40B4-BE49-F238E27FC236}">
                    <a16:creationId xmlns:a16="http://schemas.microsoft.com/office/drawing/2014/main" id="{06E2C1ED-9C86-49DE-9FC9-23B7F688B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D3DE0003-6586-4634-B178-AF3DA89BD4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Ellipse 252">
                <a:extLst>
                  <a:ext uri="{FF2B5EF4-FFF2-40B4-BE49-F238E27FC236}">
                    <a16:creationId xmlns:a16="http://schemas.microsoft.com/office/drawing/2014/main" id="{A751C505-6CCA-4345-A436-6218B8131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7E3C8EA0-9768-4305-9201-DCB583080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8EDED881-1F4B-473A-9511-7C776D35A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32" name="Connecteur droit avec flèche 231">
              <a:extLst>
                <a:ext uri="{FF2B5EF4-FFF2-40B4-BE49-F238E27FC236}">
                  <a16:creationId xmlns:a16="http://schemas.microsoft.com/office/drawing/2014/main" id="{AF14E7EE-E14A-48D6-A183-4F31E95F4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avec flèche 232">
              <a:extLst>
                <a:ext uri="{FF2B5EF4-FFF2-40B4-BE49-F238E27FC236}">
                  <a16:creationId xmlns:a16="http://schemas.microsoft.com/office/drawing/2014/main" id="{2AF9D369-CF77-41D0-89B6-EC152A4A6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eur droit avec flèche 233">
              <a:extLst>
                <a:ext uri="{FF2B5EF4-FFF2-40B4-BE49-F238E27FC236}">
                  <a16:creationId xmlns:a16="http://schemas.microsoft.com/office/drawing/2014/main" id="{43D61A66-CF93-491E-8A44-F88CB6D9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0113877A-4009-457C-AE86-17D6AA4F2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avec flèche 235">
              <a:extLst>
                <a:ext uri="{FF2B5EF4-FFF2-40B4-BE49-F238E27FC236}">
                  <a16:creationId xmlns:a16="http://schemas.microsoft.com/office/drawing/2014/main" id="{3B585911-E971-4CBE-8E60-7440762CB5B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>
              <a:extLst>
                <a:ext uri="{FF2B5EF4-FFF2-40B4-BE49-F238E27FC236}">
                  <a16:creationId xmlns:a16="http://schemas.microsoft.com/office/drawing/2014/main" id="{9BD280DD-9E2A-40F9-9386-41F2059F70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>
              <a:extLst>
                <a:ext uri="{FF2B5EF4-FFF2-40B4-BE49-F238E27FC236}">
                  <a16:creationId xmlns:a16="http://schemas.microsoft.com/office/drawing/2014/main" id="{5BBF6284-783E-4BD8-80A8-77024F61D03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avec flèche 238">
              <a:extLst>
                <a:ext uri="{FF2B5EF4-FFF2-40B4-BE49-F238E27FC236}">
                  <a16:creationId xmlns:a16="http://schemas.microsoft.com/office/drawing/2014/main" id="{067C2368-DF2C-4B97-A4A6-B4EC2ED8DB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eur droit avec flèche 239">
              <a:extLst>
                <a:ext uri="{FF2B5EF4-FFF2-40B4-BE49-F238E27FC236}">
                  <a16:creationId xmlns:a16="http://schemas.microsoft.com/office/drawing/2014/main" id="{1BDFAE99-DCB5-4E2E-B0C3-EA29F14CE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avec flèche 240">
              <a:extLst>
                <a:ext uri="{FF2B5EF4-FFF2-40B4-BE49-F238E27FC236}">
                  <a16:creationId xmlns:a16="http://schemas.microsoft.com/office/drawing/2014/main" id="{71D54741-5A16-4B8B-8C09-BFD8229C1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eur droit avec flèche 241">
              <a:extLst>
                <a:ext uri="{FF2B5EF4-FFF2-40B4-BE49-F238E27FC236}">
                  <a16:creationId xmlns:a16="http://schemas.microsoft.com/office/drawing/2014/main" id="{C530392E-48E6-436D-ACFC-43A9CEA9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eur droit avec flèche 242">
              <a:extLst>
                <a:ext uri="{FF2B5EF4-FFF2-40B4-BE49-F238E27FC236}">
                  <a16:creationId xmlns:a16="http://schemas.microsoft.com/office/drawing/2014/main" id="{E02A5636-4347-4E5D-A3DA-3145B389C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3329D3B5-4C8F-4DC7-B983-311872E8FB19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89DA9A18-F2D8-45F2-A858-B96E726BEE1D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2CC771F-9CF7-4DDA-BB40-15B163B4F9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437232-8C0A-47AF-8734-9AA69746DB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8D888B-219D-47D2-8363-D682EDDF31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e 154">
              <a:extLst>
                <a:ext uri="{FF2B5EF4-FFF2-40B4-BE49-F238E27FC236}">
                  <a16:creationId xmlns:a16="http://schemas.microsoft.com/office/drawing/2014/main" id="{615E5448-61AD-41FB-809C-69B77B7EA685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BD493BB-28AF-4669-BDEA-55BC27A974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FD54B9D-B95A-4E2A-AC14-BD1661EAA3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6586183A-AD31-4224-84BE-023E580E9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4" name="Image 173">
            <a:extLst>
              <a:ext uri="{FF2B5EF4-FFF2-40B4-BE49-F238E27FC236}">
                <a16:creationId xmlns:a16="http://schemas.microsoft.com/office/drawing/2014/main" id="{D0185C9B-1DE2-4168-86D0-F18B4E6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8DA9AD94-EB29-4320-B8DF-80048DC9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176" name="Image 175">
            <a:extLst>
              <a:ext uri="{FF2B5EF4-FFF2-40B4-BE49-F238E27FC236}">
                <a16:creationId xmlns:a16="http://schemas.microsoft.com/office/drawing/2014/main" id="{7C86BE02-5679-455D-9DE1-66D06A42A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B2AE9B39-EE43-4210-B958-FB4E893F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41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33D3963-210A-4BDC-AECC-F5C106C2BE9A}"/>
              </a:ext>
            </a:extLst>
          </p:cNvPr>
          <p:cNvSpPr txBox="1"/>
          <p:nvPr/>
        </p:nvSpPr>
        <p:spPr>
          <a:xfrm>
            <a:off x="9502843" y="979287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Ferrimagnétisme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756FDC4-7D30-435F-AA49-AEA1F8E545EA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C6C48A-5124-48AF-9617-6AD61FBFA9AA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5765CD1-6564-4D20-AD10-86AA2F260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8D7CD8F-4A5F-4167-8A79-54FF1B769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BFD995-A128-480A-9D5A-010686631D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9126916C-1525-432D-9404-BABA3DEC7252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A7D7F9-BD3D-47B6-8652-12B2B8A67E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4E68239-66F9-47B6-8EB0-232D5F721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F8587CC-678F-4546-A2C6-C7513570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B5FCA118-83E1-4564-ACC5-7BAAE7273A75}"/>
              </a:ext>
            </a:extLst>
          </p:cNvPr>
          <p:cNvGrpSpPr/>
          <p:nvPr/>
        </p:nvGrpSpPr>
        <p:grpSpPr>
          <a:xfrm>
            <a:off x="9506608" y="2066857"/>
            <a:ext cx="2273389" cy="1515593"/>
            <a:chOff x="1955620" y="2141983"/>
            <a:chExt cx="3002820" cy="2001880"/>
          </a:xfrm>
        </p:grpSpPr>
        <p:grpSp>
          <p:nvGrpSpPr>
            <p:cNvPr id="212" name="Groupe 211">
              <a:extLst>
                <a:ext uri="{FF2B5EF4-FFF2-40B4-BE49-F238E27FC236}">
                  <a16:creationId xmlns:a16="http://schemas.microsoft.com/office/drawing/2014/main" id="{25BD3DE5-637A-4980-B799-705B8056523C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BA909417-CC04-4DAD-93D0-022C3AF4A7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96FD2E9-F2E0-4810-9DC3-08E2374CE1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C7DE098-E479-4873-BBC4-73D79DBA58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e 212">
              <a:extLst>
                <a:ext uri="{FF2B5EF4-FFF2-40B4-BE49-F238E27FC236}">
                  <a16:creationId xmlns:a16="http://schemas.microsoft.com/office/drawing/2014/main" id="{D51E8BD8-6901-4378-B911-30867302EEBC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47D13A93-B2FE-4E5E-8CC0-5DE882210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376AAFD-6E3C-40F9-AEB8-6C4AB316D1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73D0C4F-128D-4B44-A4AA-DBECBA844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BFA32378-B22E-492F-AB42-80ED4ADB8AB9}"/>
              </a:ext>
            </a:extLst>
          </p:cNvPr>
          <p:cNvGrpSpPr/>
          <p:nvPr/>
        </p:nvGrpSpPr>
        <p:grpSpPr>
          <a:xfrm>
            <a:off x="9405801" y="1859475"/>
            <a:ext cx="2475004" cy="1891162"/>
            <a:chOff x="769475" y="1407881"/>
            <a:chExt cx="3269124" cy="2497953"/>
          </a:xfrm>
        </p:grpSpPr>
        <p:grpSp>
          <p:nvGrpSpPr>
            <p:cNvPr id="187" name="Groupe 186">
              <a:extLst>
                <a:ext uri="{FF2B5EF4-FFF2-40B4-BE49-F238E27FC236}">
                  <a16:creationId xmlns:a16="http://schemas.microsoft.com/office/drawing/2014/main" id="{A1432FF5-3E7E-4911-82F9-EDC40A6B1DC1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C7C854CC-E36B-4261-BE5C-0BA1892A54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1BDD1CCA-ED42-46F7-9643-BDBE3FD61B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2EA335B2-9A04-4588-94A5-91F47E942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1354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41429979-E59E-459A-9C78-ECC81B6356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84207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DBE2AB3F-21CD-44D4-B3F9-A34397CF94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728FF005-4E0C-4B5B-A40F-D5CAA80BE2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6947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2C6307F9-A372-4135-920F-842594EC0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77041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30E18ADF-6824-443C-BEC8-DA13D5259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AE74B9A9-1215-4650-AED6-AD7AB69FA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B21E214D-8D58-4EE1-A7FD-00DFC8552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867C4150-9D3E-42BF-AD38-A80C5610CB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939DD394-4357-4096-B7A3-23007DAF36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8" name="Connecteur droit avec flèche 187">
              <a:extLst>
                <a:ext uri="{FF2B5EF4-FFF2-40B4-BE49-F238E27FC236}">
                  <a16:creationId xmlns:a16="http://schemas.microsoft.com/office/drawing/2014/main" id="{3E498C4B-FDDF-4B56-9C3E-A57C10F2A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188">
              <a:extLst>
                <a:ext uri="{FF2B5EF4-FFF2-40B4-BE49-F238E27FC236}">
                  <a16:creationId xmlns:a16="http://schemas.microsoft.com/office/drawing/2014/main" id="{26687FD3-6BAA-4172-8DC9-C58AF4272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avec flèche 189">
              <a:extLst>
                <a:ext uri="{FF2B5EF4-FFF2-40B4-BE49-F238E27FC236}">
                  <a16:creationId xmlns:a16="http://schemas.microsoft.com/office/drawing/2014/main" id="{0555F5A4-8A16-464C-9D5E-E5EC2EA25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avec flèche 190">
              <a:extLst>
                <a:ext uri="{FF2B5EF4-FFF2-40B4-BE49-F238E27FC236}">
                  <a16:creationId xmlns:a16="http://schemas.microsoft.com/office/drawing/2014/main" id="{BAC18F93-E8F6-437C-88A5-1C47A7F0A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BB9621CC-F833-4364-ADF0-B3E48EB57F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3379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avec flèche 192">
              <a:extLst>
                <a:ext uri="{FF2B5EF4-FFF2-40B4-BE49-F238E27FC236}">
                  <a16:creationId xmlns:a16="http://schemas.microsoft.com/office/drawing/2014/main" id="{27315D2E-D6BD-4BF6-8257-3E20E0F27B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7062" y="2422992"/>
              <a:ext cx="0" cy="665712"/>
            </a:xfrm>
            <a:prstGeom prst="straightConnector1">
              <a:avLst/>
            </a:prstGeom>
            <a:solidFill>
              <a:srgbClr val="00B0F0"/>
            </a:solidFill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83B03FA1-8C33-4357-A1E9-C91F837D41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05260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avec flèche 194">
              <a:extLst>
                <a:ext uri="{FF2B5EF4-FFF2-40B4-BE49-F238E27FC236}">
                  <a16:creationId xmlns:a16="http://schemas.microsoft.com/office/drawing/2014/main" id="{F3040EAC-2806-4B33-9988-CDA6E583CE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15527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6EE965CF-D4F2-4F85-BCB4-B46CC1CDE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avec flèche 196">
              <a:extLst>
                <a:ext uri="{FF2B5EF4-FFF2-40B4-BE49-F238E27FC236}">
                  <a16:creationId xmlns:a16="http://schemas.microsoft.com/office/drawing/2014/main" id="{0C1B5E01-3AF0-47D8-ACAC-1987FF2CA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avec flèche 197">
              <a:extLst>
                <a:ext uri="{FF2B5EF4-FFF2-40B4-BE49-F238E27FC236}">
                  <a16:creationId xmlns:a16="http://schemas.microsoft.com/office/drawing/2014/main" id="{B070CE68-8AC3-4F49-A12C-C431A79C3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avec flèche 198">
              <a:extLst>
                <a:ext uri="{FF2B5EF4-FFF2-40B4-BE49-F238E27FC236}">
                  <a16:creationId xmlns:a16="http://schemas.microsoft.com/office/drawing/2014/main" id="{1DC3A356-51FA-4642-B1F8-DCB927DE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E81C876F-CBBA-4B59-BF09-D87866E74E0D}"/>
              </a:ext>
            </a:extLst>
          </p:cNvPr>
          <p:cNvSpPr txBox="1"/>
          <p:nvPr/>
        </p:nvSpPr>
        <p:spPr>
          <a:xfrm>
            <a:off x="9405802" y="4590567"/>
            <a:ext cx="2374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Idem</a:t>
            </a:r>
          </a:p>
          <a:p>
            <a:pPr algn="ctr"/>
            <a:r>
              <a:rPr lang="en-US" sz="2400" dirty="0" err="1"/>
              <a:t>ferromagnétisme</a:t>
            </a:r>
            <a:endParaRPr lang="en-US" sz="2400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0405190B-914D-47BC-97CB-B403B5FB3B9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092C82ED-F137-4F85-8890-1383C69BC289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23845E4-F04E-4376-916A-FAA3DB1585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4FB59A59-006A-4EC3-8561-DA197DC438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7CB29C00-7E6F-4192-AA8C-9A16FB652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CBF0472A-6FC7-4ECA-9F51-1473A500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A8CF8632-4842-4F73-AE8A-595BDB481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D4A5EFE1-3339-4F58-8D9F-8D7604E8A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95CB9CEE-26F1-40B0-967E-0F54433CF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D0AE289D-0B6D-46DA-B0A8-E2824009B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34F347DB-100D-4964-BAC1-20927D582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2C02805A-871C-489B-A87E-163F452F6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575F12A5-BE11-4A3C-9FEA-00F856CEC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A5A2C45D-2994-46A0-AD50-77F65C3BBF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6D8DD080-6988-440F-B9B0-FFA12095E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eur droit avec flèche 171">
              <a:extLst>
                <a:ext uri="{FF2B5EF4-FFF2-40B4-BE49-F238E27FC236}">
                  <a16:creationId xmlns:a16="http://schemas.microsoft.com/office/drawing/2014/main" id="{635B5CE8-F5E7-4EAE-9B05-FF9D2C8D6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avec flèche 172">
              <a:extLst>
                <a:ext uri="{FF2B5EF4-FFF2-40B4-BE49-F238E27FC236}">
                  <a16:creationId xmlns:a16="http://schemas.microsoft.com/office/drawing/2014/main" id="{0C85DFC6-5017-4A59-A404-B1DC46EFC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CCD0DF25-6A41-4514-AABB-25E8335CD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droit avec flèche 174">
              <a:extLst>
                <a:ext uri="{FF2B5EF4-FFF2-40B4-BE49-F238E27FC236}">
                  <a16:creationId xmlns:a16="http://schemas.microsoft.com/office/drawing/2014/main" id="{3374F63B-9046-49AB-BF01-C2783D5A4D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avec flèche 175">
              <a:extLst>
                <a:ext uri="{FF2B5EF4-FFF2-40B4-BE49-F238E27FC236}">
                  <a16:creationId xmlns:a16="http://schemas.microsoft.com/office/drawing/2014/main" id="{769F34E1-3B5E-45F4-A0CF-D1E9A05C4F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ED67F470-729D-42BA-BC88-23DEBE5657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7E4A5B4B-DCF7-4D23-8DD1-E124664E77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3DC04A4A-3E09-4266-B015-24841CA8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avec flèche 179">
              <a:extLst>
                <a:ext uri="{FF2B5EF4-FFF2-40B4-BE49-F238E27FC236}">
                  <a16:creationId xmlns:a16="http://schemas.microsoft.com/office/drawing/2014/main" id="{6B2FC6DC-4E5A-456A-9247-59E90C6A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avec flèche 182">
              <a:extLst>
                <a:ext uri="{FF2B5EF4-FFF2-40B4-BE49-F238E27FC236}">
                  <a16:creationId xmlns:a16="http://schemas.microsoft.com/office/drawing/2014/main" id="{693F012F-9657-41A6-8369-BAADDC5A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6E93BB8B-2812-46B5-9224-CEF10005F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0" name="Image 229">
            <a:extLst>
              <a:ext uri="{FF2B5EF4-FFF2-40B4-BE49-F238E27FC236}">
                <a16:creationId xmlns:a16="http://schemas.microsoft.com/office/drawing/2014/main" id="{8966135F-8644-4D8E-95B4-4948B544F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1E8E91C1-1811-4983-AB52-3DCCA08B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232" name="Image 231">
            <a:extLst>
              <a:ext uri="{FF2B5EF4-FFF2-40B4-BE49-F238E27FC236}">
                <a16:creationId xmlns:a16="http://schemas.microsoft.com/office/drawing/2014/main" id="{9527C914-31E0-4F7E-96B8-F881DBE00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233" name="Image 232">
            <a:extLst>
              <a:ext uri="{FF2B5EF4-FFF2-40B4-BE49-F238E27FC236}">
                <a16:creationId xmlns:a16="http://schemas.microsoft.com/office/drawing/2014/main" id="{347D2153-6286-4284-9A95-CA7307745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42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43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EE64A9-D595-4380-9464-54458B655A67}"/>
              </a:ext>
            </a:extLst>
          </p:cNvPr>
          <p:cNvSpPr/>
          <p:nvPr/>
        </p:nvSpPr>
        <p:spPr>
          <a:xfrm>
            <a:off x="10814731" y="1498703"/>
            <a:ext cx="555708" cy="46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7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44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84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45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CA486D28-CEC3-468B-BC86-EACA37C6041C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465833" y="3936999"/>
            <a:chExt cx="3010065" cy="2184270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9F1C3D5E-D1AB-48F2-9557-6519FA9DE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137DF9-1F5D-4AD7-89BE-7A0CD378C2C1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1D06CDD-F089-4194-A8B2-62A7D0E1A1AD}"/>
              </a:ext>
            </a:extLst>
          </p:cNvPr>
          <p:cNvGrpSpPr/>
          <p:nvPr/>
        </p:nvGrpSpPr>
        <p:grpSpPr>
          <a:xfrm>
            <a:off x="6876819" y="1321361"/>
            <a:ext cx="4476981" cy="2894246"/>
            <a:chOff x="465833" y="3936999"/>
            <a:chExt cx="3010065" cy="2184270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A29AB40D-3C59-4376-AC6E-A674C13F9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D72B91-537B-4CC3-A183-2A77165741EF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FA076B2-A888-4ABA-B2C0-0674871A8E1A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7F462A5-CC9D-42A8-B779-E3E4AE5A2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7EEBD32-F697-4015-8817-4ED2C1D048A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31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CA581C-3173-47A4-AC8B-AC0FB6717032}"/>
              </a:ext>
            </a:extLst>
          </p:cNvPr>
          <p:cNvSpPr txBox="1"/>
          <p:nvPr/>
        </p:nvSpPr>
        <p:spPr>
          <a:xfrm>
            <a:off x="7571116" y="4648227"/>
            <a:ext cx="3243615" cy="1672253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Observations</a:t>
            </a:r>
          </a:p>
          <a:p>
            <a:pPr algn="ctr"/>
            <a:r>
              <a:rPr lang="en-US" sz="2800" dirty="0"/>
              <a:t>- M</a:t>
            </a:r>
            <a:r>
              <a:rPr lang="en-US" sz="2800" baseline="-25000" dirty="0"/>
              <a:t>R     </a:t>
            </a:r>
            <a:r>
              <a:rPr lang="en-US" sz="2800" dirty="0"/>
              <a:t>⬊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 </a:t>
            </a:r>
          </a:p>
          <a:p>
            <a:pPr algn="ctr"/>
            <a:r>
              <a:rPr lang="en-US" sz="2800" dirty="0"/>
              <a:t>- </a:t>
            </a:r>
            <a:r>
              <a:rPr lang="en-US" sz="2800" dirty="0" err="1"/>
              <a:t>M</a:t>
            </a:r>
            <a:r>
              <a:rPr lang="en-US" sz="2800" baseline="-25000" dirty="0" err="1"/>
              <a:t>sat</a:t>
            </a:r>
            <a:r>
              <a:rPr lang="en-US" sz="2800" baseline="-25000" dirty="0"/>
              <a:t>  </a:t>
            </a:r>
            <a:r>
              <a:rPr lang="en-US" sz="2800" dirty="0"/>
              <a:t>⬈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</a:t>
            </a:r>
          </a:p>
          <a:p>
            <a:pPr algn="ctr"/>
            <a:endParaRPr lang="en-US" sz="2800" baseline="-250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14DF6BF-76D6-4E8C-AEBD-F443825D4B45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6907625" y="1366188"/>
            <a:chExt cx="4476981" cy="289424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D67D0EB-A716-4D45-9A16-5EB406C39757}"/>
                </a:ext>
              </a:extLst>
            </p:cNvPr>
            <p:cNvGrpSpPr/>
            <p:nvPr/>
          </p:nvGrpSpPr>
          <p:grpSpPr>
            <a:xfrm>
              <a:off x="6907625" y="1366188"/>
              <a:ext cx="4476981" cy="2894246"/>
              <a:chOff x="465833" y="3936999"/>
              <a:chExt cx="3010065" cy="2184270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138189DB-613D-4B7F-94C2-C09C412CD9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22" r="51693"/>
              <a:stretch/>
            </p:blipFill>
            <p:spPr>
              <a:xfrm>
                <a:off x="465833" y="3936999"/>
                <a:ext cx="3010065" cy="218427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41374F5-1CB6-4744-AF29-FEF07DA7F18F}"/>
                  </a:ext>
                </a:extLst>
              </p:cNvPr>
              <p:cNvSpPr/>
              <p:nvPr/>
            </p:nvSpPr>
            <p:spPr>
              <a:xfrm>
                <a:off x="3092747" y="4037007"/>
                <a:ext cx="373626" cy="351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E83F39FD-0373-4DB2-A055-B2E3716F3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b="27447"/>
            <a:stretch/>
          </p:blipFill>
          <p:spPr>
            <a:xfrm>
              <a:off x="6907625" y="1366188"/>
              <a:ext cx="241472" cy="2411451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95BCF30-4727-485D-97B9-203961AF672C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A6C2B81-6674-40C6-8021-D05BEDCDA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24C9D34-F9A1-425C-ADC9-9CC0D9CDC10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46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315A7580-52C8-4D30-9B01-A5735E525806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9265D844-48EA-42BD-AC79-D9509F1E677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B84812C1-E710-4211-B699-FC17BA231F07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E70CF4C1-63D3-46C3-ADA9-6B961ECD9261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812E086D-8B2D-418E-9AD5-BC3B215AF66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587415D6-DBB8-4219-90D5-896DE498A32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ccolade fermante 54">
            <a:extLst>
              <a:ext uri="{FF2B5EF4-FFF2-40B4-BE49-F238E27FC236}">
                <a16:creationId xmlns:a16="http://schemas.microsoft.com/office/drawing/2014/main" id="{8953A2E7-94A3-40CF-8329-7396B1B9B645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ccolade fermante 55">
            <a:extLst>
              <a:ext uri="{FF2B5EF4-FFF2-40B4-BE49-F238E27FC236}">
                <a16:creationId xmlns:a16="http://schemas.microsoft.com/office/drawing/2014/main" id="{5ADB8002-4DFC-4CE6-9ABF-27EC84B0F6B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50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DB9208C-BF29-46B8-BEE9-05233F5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2" b="15822"/>
          <a:stretch/>
        </p:blipFill>
        <p:spPr>
          <a:xfrm>
            <a:off x="8543926" y="1190624"/>
            <a:ext cx="3762374" cy="34992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C3495BD-1021-44AA-8D4E-A3DFF3A4F408}"/>
              </a:ext>
            </a:extLst>
          </p:cNvPr>
          <p:cNvSpPr txBox="1"/>
          <p:nvPr/>
        </p:nvSpPr>
        <p:spPr>
          <a:xfrm>
            <a:off x="398782" y="913466"/>
            <a:ext cx="5694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Calcul</a:t>
            </a:r>
            <a:r>
              <a:rPr lang="en-US" sz="2400" b="1" dirty="0"/>
              <a:t> de </a:t>
            </a:r>
            <a:r>
              <a:rPr lang="fr-FR" sz="2400" b="1" dirty="0"/>
              <a:t>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202B830-2278-498A-B980-3296A66014E1}"/>
              </a:ext>
            </a:extLst>
          </p:cNvPr>
          <p:cNvCxnSpPr>
            <a:cxnSpLocks/>
          </p:cNvCxnSpPr>
          <p:nvPr/>
        </p:nvCxnSpPr>
        <p:spPr>
          <a:xfrm flipV="1">
            <a:off x="9113520" y="2357120"/>
            <a:ext cx="2123440" cy="21031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/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blipFill>
                <a:blip r:embed="rId4"/>
                <a:stretch>
                  <a:fillRect l="-10577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403B0BFD-72F2-4BFB-8242-AEB186E77A21}"/>
              </a:ext>
            </a:extLst>
          </p:cNvPr>
          <p:cNvSpPr txBox="1"/>
          <p:nvPr/>
        </p:nvSpPr>
        <p:spPr>
          <a:xfrm>
            <a:off x="6093358" y="5147281"/>
            <a:ext cx="524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Avec </a:t>
            </a:r>
            <a:r>
              <a:rPr lang="fr-FR" sz="2400" b="1" dirty="0"/>
              <a:t>a</a:t>
            </a:r>
            <a:r>
              <a:rPr lang="fr-FR" sz="2400" dirty="0"/>
              <a:t> le paramètre de la maille cubique</a:t>
            </a:r>
          </a:p>
        </p:txBody>
      </p:sp>
    </p:spTree>
    <p:extLst>
      <p:ext uri="{BB962C8B-B14F-4D97-AF65-F5344CB8AC3E}">
        <p14:creationId xmlns:p14="http://schemas.microsoft.com/office/powerpoint/2010/main" val="572393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D291852-E329-4449-8E13-9C38574E2A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6008F6-4A48-4878-BF34-F3652BCE1CF7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F10BD8E-546C-4317-B713-8C220BAADF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0D91631-FF48-49E3-9C80-69152C54D12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255D2B3C-67BD-4632-BDAF-90E622FFD61A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7704E56C-F91E-4C00-9824-FDE07E7918E9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37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391322"/>
            <a:ext cx="4030583" cy="2775953"/>
            <a:chOff x="7568348" y="3279563"/>
            <a:chExt cx="4030583" cy="2775953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279563"/>
              <a:ext cx="4019268" cy="2775953"/>
              <a:chOff x="8293977" y="3430691"/>
              <a:chExt cx="4019268" cy="2775953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365597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5808" y="3951251"/>
                <a:ext cx="351174" cy="1228724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6F912A7-271B-4B26-BE59-6A6CB682765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48C1062-747B-4463-98D4-A8338B236AF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E158FBEF-C9AE-4E0C-830F-DC57BD9FF20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D113052-D1AE-4D4C-B18A-A99DB33D6A6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12D7AE-69CA-47C5-B406-82E48EBDC1B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B5DAD8E2-1FB4-47C3-A49F-1FD2563F0B26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39F4274-DE8A-43D2-8052-DC618F85B8CE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70197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608136"/>
            <a:ext cx="4019268" cy="2559139"/>
            <a:chOff x="8293977" y="3647505"/>
            <a:chExt cx="4019268" cy="2559139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7505"/>
              <a:ext cx="2144188" cy="2559139"/>
              <a:chOff x="8512810" y="1604169"/>
              <a:chExt cx="3333750" cy="3978910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604169"/>
                <a:ext cx="3333750" cy="3978910"/>
                <a:chOff x="7771130" y="1421289"/>
                <a:chExt cx="3333750" cy="397891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421289"/>
                  <a:ext cx="3333750" cy="2378551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81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6329" y="3661578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06A5F-F7F5-4E21-8EB6-CEC59869A596}"/>
              </a:ext>
            </a:extLst>
          </p:cNvPr>
          <p:cNvSpPr/>
          <p:nvPr/>
        </p:nvSpPr>
        <p:spPr>
          <a:xfrm>
            <a:off x="4487333" y="1729371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55">
            <a:extLst>
              <a:ext uri="{FF2B5EF4-FFF2-40B4-BE49-F238E27FC236}">
                <a16:creationId xmlns:a16="http://schemas.microsoft.com/office/drawing/2014/main" id="{9C8E2796-CF14-4896-A00C-C9B9D7206FED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4AAD30-3A35-4D5E-9F8E-6808DD1EE18E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BCDA6E02-BC32-41E2-9778-A5FE1768747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4C4C12B-C8AB-478A-A0BE-67ADEF3C2588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469A6A-3E5E-4F1B-AA95-20D644FADE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80FAE55-204B-4B71-92AD-DEC6B4FF4173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665057B-79DE-4E03-96C9-EF85B6F28B79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6536663F-6443-4245-AC0A-CBBF6F017F93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ccolade fermante 37">
            <a:extLst>
              <a:ext uri="{FF2B5EF4-FFF2-40B4-BE49-F238E27FC236}">
                <a16:creationId xmlns:a16="http://schemas.microsoft.com/office/drawing/2014/main" id="{F396A94E-0AD3-4CF7-9CC4-9691E0F1F6A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01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516168"/>
            <a:ext cx="4019268" cy="2651107"/>
            <a:chOff x="8293977" y="3555537"/>
            <a:chExt cx="4019268" cy="2651107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775036"/>
              <a:ext cx="2144188" cy="2431608"/>
              <a:chOff x="8512810" y="1802453"/>
              <a:chExt cx="3333750" cy="3780626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802453"/>
                <a:ext cx="3333750" cy="3780626"/>
                <a:chOff x="7771130" y="1619573"/>
                <a:chExt cx="3333750" cy="3780626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619573"/>
                  <a:ext cx="3333750" cy="2180268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78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/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377789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ccolade fermante 45">
              <a:extLst>
                <a:ext uri="{FF2B5EF4-FFF2-40B4-BE49-F238E27FC236}">
                  <a16:creationId xmlns:a16="http://schemas.microsoft.com/office/drawing/2014/main" id="{9BD3EB59-3ACF-4BD1-8DB1-404F73B70361}"/>
                </a:ext>
              </a:extLst>
            </p:cNvPr>
            <p:cNvSpPr/>
            <p:nvPr/>
          </p:nvSpPr>
          <p:spPr>
            <a:xfrm>
              <a:off x="10449480" y="4069675"/>
              <a:ext cx="357502" cy="1110299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0001" y="3775035"/>
              <a:ext cx="357502" cy="1416370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92DB81-0D21-434B-90AC-9E96CEFDE1F4}"/>
              </a:ext>
            </a:extLst>
          </p:cNvPr>
          <p:cNvSpPr/>
          <p:nvPr/>
        </p:nvSpPr>
        <p:spPr>
          <a:xfrm>
            <a:off x="3552366" y="1799527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/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B4B42E9-E5D8-4FB6-9C9D-5C7359F42C2B}"/>
              </a:ext>
            </a:extLst>
          </p:cNvPr>
          <p:cNvSpPr/>
          <p:nvPr/>
        </p:nvSpPr>
        <p:spPr>
          <a:xfrm>
            <a:off x="7342736" y="1617242"/>
            <a:ext cx="2135983" cy="151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e 52">
            <a:extLst>
              <a:ext uri="{FF2B5EF4-FFF2-40B4-BE49-F238E27FC236}">
                <a16:creationId xmlns:a16="http://schemas.microsoft.com/office/drawing/2014/main" id="{C3991756-19CF-4B3A-A8AD-37EAB6F318F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0F0485-049F-40F1-9401-DE9FE2FBCDA0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2F8ED32-F7FA-4EC9-BBE9-EDE193C87472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BF541C8-B3E9-495F-A967-CDEEB29BA20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7F2835-DC96-4D08-A58F-015A08182A4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DB07CE8-2862-4041-9A64-928FFD4CAFE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3FF1343-8735-4B5D-987B-AB2700139AC3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0418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18C28787-1F73-449E-B6E7-0C377850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1892088"/>
            <a:ext cx="4019268" cy="2275186"/>
            <a:chOff x="7579663" y="3780329"/>
            <a:chExt cx="4019268" cy="2275186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780329"/>
              <a:ext cx="4019268" cy="2275186"/>
              <a:chOff x="8293977" y="3931457"/>
              <a:chExt cx="4019268" cy="2275186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099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382363"/>
                  <a:ext cx="3333750" cy="3200716"/>
                  <a:chOff x="7771130" y="2199483"/>
                  <a:chExt cx="3333750" cy="3200716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199483"/>
                    <a:ext cx="3333750" cy="1600359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9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153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4401" y="4449317"/>
                <a:ext cx="352581" cy="730658"/>
              </a:xfrm>
              <a:prstGeom prst="rightBrace">
                <a:avLst>
                  <a:gd name="adj1" fmla="val 0"/>
                  <a:gd name="adj2" fmla="val 4188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4922" y="4154677"/>
                <a:ext cx="352581" cy="1036728"/>
              </a:xfrm>
              <a:prstGeom prst="rightBrace">
                <a:avLst>
                  <a:gd name="adj1" fmla="val 0"/>
                  <a:gd name="adj2" fmla="val 96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B7799D4-B298-4C04-BBFF-BD15BE6249B1}"/>
              </a:ext>
            </a:extLst>
          </p:cNvPr>
          <p:cNvSpPr/>
          <p:nvPr/>
        </p:nvSpPr>
        <p:spPr>
          <a:xfrm>
            <a:off x="2768600" y="1870096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CB96B4-974C-4672-8B5B-3A6A073B3CB4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e 53">
            <a:extLst>
              <a:ext uri="{FF2B5EF4-FFF2-40B4-BE49-F238E27FC236}">
                <a16:creationId xmlns:a16="http://schemas.microsoft.com/office/drawing/2014/main" id="{1B3C7B0E-0D90-44AD-8E3B-B21EF9BA9EC0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48CBF5-B7A8-462B-A290-F02BCBF4A5E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5E75759-EA5E-4520-BFC8-9D2A717CD3B6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3FCC627-0CB5-4B13-BC3A-98886E174CD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DF5D86-31BA-4123-AF6E-D3984E05211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BBADA76D-D1DD-4E71-874D-470AF4BD83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DE8811-6178-4D19-A4BE-E97C80B2236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6688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4019268" cy="2150544"/>
            <a:chOff x="7579663" y="3904972"/>
            <a:chExt cx="4019268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4019268" cy="2150544"/>
              <a:chOff x="8293977" y="4056100"/>
              <a:chExt cx="4019268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789740"/>
                  <a:ext cx="3333750" cy="2793339"/>
                  <a:chOff x="7771130" y="2606860"/>
                  <a:chExt cx="3333750" cy="2793339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606860"/>
                    <a:ext cx="3333750" cy="1192980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0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44241" y="4407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704675"/>
                <a:ext cx="357502" cy="475299"/>
              </a:xfrm>
              <a:prstGeom prst="rightBrace">
                <a:avLst>
                  <a:gd name="adj1" fmla="val 0"/>
                  <a:gd name="adj2" fmla="val 38576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21089" y="4410035"/>
                <a:ext cx="336414" cy="781370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BDC3AD-08FD-4E48-B14F-390B025438E5}"/>
              </a:ext>
            </a:extLst>
          </p:cNvPr>
          <p:cNvSpPr/>
          <p:nvPr/>
        </p:nvSpPr>
        <p:spPr>
          <a:xfrm>
            <a:off x="1955801" y="2147880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49F5CB-3CBD-4C35-B269-48C0AF9B6887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A0014218-DB3F-4439-8080-BEAD4792B8D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274EE9-4123-4023-8A28-70753295218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F225384A-70D2-47EA-8AFC-F877E690467F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C0E955B-819F-47A3-86B8-C55B56BC2289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5C413D1-28C1-463D-AE24-EA4B40C1A15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5A59728-2D99-422B-800A-FE93C36ED8A1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C1CBA1-D973-454F-B776-CE4A3A0442B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6900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3996306" cy="2150544"/>
            <a:chOff x="7579663" y="3904972"/>
            <a:chExt cx="3996306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3996306" cy="2150544"/>
              <a:chOff x="8293977" y="4056100"/>
              <a:chExt cx="3996306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3183009"/>
                  <a:ext cx="3333750" cy="2400070"/>
                  <a:chOff x="7771130" y="3000129"/>
                  <a:chExt cx="3333750" cy="240007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3000129"/>
                    <a:ext cx="3333750" cy="79971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43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64149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937297"/>
                <a:ext cx="357502" cy="222358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0001" y="4618150"/>
                <a:ext cx="357502" cy="573255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0400B3-ED54-41E1-8FF4-095C5C50717A}"/>
              </a:ext>
            </a:extLst>
          </p:cNvPr>
          <p:cNvSpPr/>
          <p:nvPr/>
        </p:nvSpPr>
        <p:spPr>
          <a:xfrm>
            <a:off x="1540933" y="27909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6C251F-23E5-4214-BF3D-4E3B6BF710DB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D1626B-9B0A-4968-9C51-A4525B3425A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B59035-D737-43DC-B178-DA81E8CF75F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66015D10-A72B-4A50-AABA-5A4916AB9851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867E20B-00FE-4E06-A569-CC3040A5994E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B33D79-249E-4DA9-B1D3-0257BCA8FA3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77CC83D1-F62A-474E-A407-5075FC6258D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B732A8F-640F-4B73-ACD8-9475BE5617F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7910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2016731"/>
            <a:ext cx="3937163" cy="2150544"/>
            <a:chOff x="8293977" y="4056100"/>
            <a:chExt cx="3937163" cy="2150544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4056100"/>
              <a:ext cx="2144188" cy="2150544"/>
              <a:chOff x="8512810" y="2239446"/>
              <a:chExt cx="3333750" cy="3343633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3528551"/>
                <a:ext cx="3333750" cy="2054528"/>
                <a:chOff x="7771130" y="3345671"/>
                <a:chExt cx="3333750" cy="205452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3345671"/>
                  <a:ext cx="3333750" cy="45417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3000">
                      <a:srgbClr val="AC2D2D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488533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24245" y="4885221"/>
              <a:ext cx="333258" cy="306184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77DC6D-43F1-4110-BFC1-B6D988934051}"/>
              </a:ext>
            </a:extLst>
          </p:cNvPr>
          <p:cNvSpPr/>
          <p:nvPr/>
        </p:nvSpPr>
        <p:spPr>
          <a:xfrm>
            <a:off x="1337733" y="39085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B9B6E5-89E5-4259-B5D9-0D3FC8D989C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C12D29-9222-4EC3-838F-F5C3A8720E1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87EF45-104B-4711-B9E0-EEE30DA354B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1B98425-B81B-4314-9410-8F7EED79E1F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0CA77D-9A10-4B8B-ADDA-3B69F8A775BB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3F1EE1DA-5915-416D-8F1F-BEB04D79812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69B4CD3B-7C71-43B0-953E-40505631AD40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248F69-B3AA-4AED-BE8F-BD4689EB5E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814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8F64BF-7D38-4874-8B9B-24FA1169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9" y="1431494"/>
            <a:ext cx="5017080" cy="338596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15203" y="1526164"/>
            <a:ext cx="4038597" cy="2641111"/>
            <a:chOff x="7560334" y="3414405"/>
            <a:chExt cx="4038597" cy="2641111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0" dirty="0"/>
                    <a:t>Substrat</a:t>
                  </a:r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E4BAD60-D3CA-4B18-BF75-6A9F56B28D4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DCC1B955-082C-4294-A6B7-8C37961F62A3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B59F37-A32B-4786-8BF8-E1BB0465E2F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4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6250D7A-F77F-41D0-8543-2C29BBD6A82F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BFFC71-E654-49E4-9EFC-1E38BAD785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CC7850C-EB65-472B-9CF6-BD592A242D8A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C9880B4-BEB7-41C7-AEC1-B5A675DF1CC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2BF670E-E1B2-4AB7-965B-CEB73C9E8B98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C5F94B33-AD9E-4A81-920A-0030CB99E470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897CAFEC-8857-4433-9032-E612E8B9187D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2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F4C6D0A-1F48-4A58-850B-DC2397F2A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77" y="1515654"/>
            <a:ext cx="5019834" cy="324079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F7FE756-2365-402F-A50B-1C916D8927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D36C2E-1C0D-4E91-9A60-AED244FA70A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E11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2"/>
                  <a:stretch>
                    <a:fillRect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CD6BEC0-A41D-4D32-BA8D-3B038022227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B482F6-828B-4609-BADA-7B9554541E8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5C592FA0-8282-40E0-8DE2-AA629A40059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A5B33FDE-8FA3-4302-B386-AB330DE7B7B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5B85CD3-3ADD-4B0C-9EB2-BE96486C1D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46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6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7A3446D-C50D-4D4B-BCCF-CF91AD3A7E30}"/>
              </a:ext>
            </a:extLst>
          </p:cNvPr>
          <p:cNvGrpSpPr/>
          <p:nvPr/>
        </p:nvGrpSpPr>
        <p:grpSpPr>
          <a:xfrm>
            <a:off x="6479088" y="465138"/>
            <a:ext cx="3939173" cy="5127301"/>
            <a:chOff x="756920" y="695733"/>
            <a:chExt cx="3939173" cy="5127301"/>
          </a:xfrm>
        </p:grpSpPr>
        <p:pic>
          <p:nvPicPr>
            <p:cNvPr id="14" name="Image 13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B3D94ADC-87D5-4417-8335-997FB397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A45E56-5DD6-49BB-9725-63FC3116283E}"/>
                </a:ext>
              </a:extLst>
            </p:cNvPr>
            <p:cNvSpPr txBox="1"/>
            <p:nvPr/>
          </p:nvSpPr>
          <p:spPr>
            <a:xfrm>
              <a:off x="2143654" y="695733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D7ECA75-442E-4D15-9BCD-82592C7695CC}"/>
                </a:ext>
              </a:extLst>
            </p:cNvPr>
            <p:cNvSpPr txBox="1"/>
            <p:nvPr/>
          </p:nvSpPr>
          <p:spPr>
            <a:xfrm>
              <a:off x="2410354" y="517538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A4155B8-25A0-4A08-9D2C-5E8CF350FE4F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C44C35B-18EA-434B-8DD1-7D8E1FD76AC6}"/>
                </a:ext>
              </a:extLst>
            </p:cNvPr>
            <p:cNvSpPr txBox="1"/>
            <p:nvPr/>
          </p:nvSpPr>
          <p:spPr>
            <a:xfrm>
              <a:off x="3993154" y="5176020"/>
              <a:ext cx="436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B61FB198-051E-42AC-8F16-0AF2F0CCA7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42A1CC3-89F7-4BE9-85A3-B08D1043A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3D88F1B-114F-496D-90C6-285FF9E3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E900FA19-B8FF-4024-9917-002C6FD6BD83}"/>
              </a:ext>
            </a:extLst>
          </p:cNvPr>
          <p:cNvSpPr txBox="1"/>
          <p:nvPr/>
        </p:nvSpPr>
        <p:spPr>
          <a:xfrm>
            <a:off x="398782" y="913466"/>
            <a:ext cx="5694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Introduction de la structure </a:t>
            </a:r>
            <a:r>
              <a:rPr lang="en-US" sz="2400" b="1" dirty="0" err="1"/>
              <a:t>pérovskite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024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96FEBDF-2A75-4754-9670-3366EA7F851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644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6F2E2-FB8F-4A60-A8F0-655F58191C0A}"/>
              </a:ext>
            </a:extLst>
          </p:cNvPr>
          <p:cNvGrpSpPr/>
          <p:nvPr/>
        </p:nvGrpSpPr>
        <p:grpSpPr>
          <a:xfrm>
            <a:off x="8715530" y="4354346"/>
            <a:ext cx="2170444" cy="2074157"/>
            <a:chOff x="9299196" y="4349489"/>
            <a:chExt cx="2170444" cy="2074157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BCCD00EA-4CE7-487B-B227-7BA837A0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99196" y="4593547"/>
              <a:ext cx="2170444" cy="1830099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DAEA437-2AC7-44CD-BEF3-2E71DC2CC810}"/>
                </a:ext>
              </a:extLst>
            </p:cNvPr>
            <p:cNvSpPr txBox="1"/>
            <p:nvPr/>
          </p:nvSpPr>
          <p:spPr>
            <a:xfrm>
              <a:off x="9653071" y="4349489"/>
              <a:ext cx="1732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paramagnétique</a:t>
              </a:r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CD10F123-D0ED-42F8-B134-D9990AE7CF2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237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47353" r="36843" b="3117"/>
          <a:stretch/>
        </p:blipFill>
        <p:spPr>
          <a:xfrm>
            <a:off x="4933950" y="2848303"/>
            <a:ext cx="2276475" cy="2047547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5336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3C439-822F-4369-AE2A-9AB22AF902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1CDAD-8DBC-4362-B2B8-F7B087EB7DAE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55C2C-E60B-46F7-AD41-17FAF006DDBE}"/>
              </a:ext>
            </a:extLst>
          </p:cNvPr>
          <p:cNvSpPr/>
          <p:nvPr/>
        </p:nvSpPr>
        <p:spPr>
          <a:xfrm>
            <a:off x="7200902" y="704850"/>
            <a:ext cx="3762373" cy="5221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C36C353-EA48-45B6-906D-4715C643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508" y="3018467"/>
            <a:ext cx="3014786" cy="22853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BA24B46-6AE9-4229-A188-059FDF19B4D7}"/>
              </a:ext>
            </a:extLst>
          </p:cNvPr>
          <p:cNvSpPr txBox="1"/>
          <p:nvPr/>
        </p:nvSpPr>
        <p:spPr>
          <a:xfrm>
            <a:off x="8265024" y="2583512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Ferromagnétisme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3BEE7A-383E-4BB9-9392-C1DEE29EDCB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1F3A17C-BC04-4875-B0DF-986B76651EC8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C2BC65D-2B59-4747-B1AB-AB7A3062EF50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</p:spTree>
    <p:extLst>
      <p:ext uri="{BB962C8B-B14F-4D97-AF65-F5344CB8AC3E}">
        <p14:creationId xmlns:p14="http://schemas.microsoft.com/office/powerpoint/2010/main" val="1710059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56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ACAD14C-512B-4ABA-952D-693EA07921A4}"/>
              </a:ext>
            </a:extLst>
          </p:cNvPr>
          <p:cNvGrpSpPr/>
          <p:nvPr/>
        </p:nvGrpSpPr>
        <p:grpSpPr>
          <a:xfrm>
            <a:off x="6583797" y="1003228"/>
            <a:ext cx="4780684" cy="2208474"/>
            <a:chOff x="6862850" y="2642700"/>
            <a:chExt cx="4780684" cy="220847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91228D7-35B6-483E-A03A-00B1C2368B27}"/>
                </a:ext>
              </a:extLst>
            </p:cNvPr>
            <p:cNvSpPr txBox="1"/>
            <p:nvPr/>
          </p:nvSpPr>
          <p:spPr>
            <a:xfrm>
              <a:off x="6881540" y="2997470"/>
              <a:ext cx="487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41535F-5715-48C1-861B-79F5C504A5D4}"/>
                </a:ext>
              </a:extLst>
            </p:cNvPr>
            <p:cNvSpPr/>
            <p:nvPr/>
          </p:nvSpPr>
          <p:spPr>
            <a:xfrm>
              <a:off x="6862850" y="2642700"/>
              <a:ext cx="4780684" cy="2208474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227673B-1D4C-437A-B682-A0EC07DD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9533" y="3034773"/>
              <a:ext cx="2363942" cy="179196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73A026D-307C-415B-ABFB-B5A5ED76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019" y="2997470"/>
              <a:ext cx="2170444" cy="183009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77B80A2-FC78-4E0D-B570-D70221EB1BA4}"/>
                </a:ext>
              </a:extLst>
            </p:cNvPr>
            <p:cNvSpPr txBox="1"/>
            <p:nvPr/>
          </p:nvSpPr>
          <p:spPr>
            <a:xfrm>
              <a:off x="9111151" y="3392986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+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9E9DAE2-D033-4ACE-A34B-D70B18472CAF}"/>
                </a:ext>
              </a:extLst>
            </p:cNvPr>
            <p:cNvSpPr txBox="1"/>
            <p:nvPr/>
          </p:nvSpPr>
          <p:spPr>
            <a:xfrm>
              <a:off x="7104848" y="2719152"/>
              <a:ext cx="450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ferromagnétique</a:t>
              </a:r>
              <a:r>
                <a:rPr lang="fr-FR" dirty="0"/>
                <a:t>		</a:t>
              </a:r>
              <a:r>
                <a:rPr lang="fr-FR" u="sng" dirty="0"/>
                <a:t>paramagnétique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44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5F989F-A190-4F57-893B-3F213E588762}"/>
              </a:ext>
            </a:extLst>
          </p:cNvPr>
          <p:cNvSpPr txBox="1"/>
          <p:nvPr/>
        </p:nvSpPr>
        <p:spPr>
          <a:xfrm>
            <a:off x="1360164" y="5279648"/>
            <a:ext cx="9993636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Nous avons établi le lien entre le changement de valence du titane et le comportement paramagnétique observé.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8C35F-B895-4BA4-BC05-DB60C45065CD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2D6A6-4E39-4BF4-B37F-E230134D93D1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34362-0E29-44B7-BDB3-8D7C532A6C68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AB7A2A-0013-487C-AF73-71DCC45C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1ABDF6-84AA-483F-9E6A-78829623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66</a:t>
            </a:fld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715C82D-82F4-46C1-BA82-28DC17EDAB8D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14397-D45B-448D-B00A-84DFD32B8882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3D454CB-17A6-46C4-9A54-BE083C186D6F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DCFDD81-1314-460F-9EDA-9ABA0B36D736}"/>
              </a:ext>
            </a:extLst>
          </p:cNvPr>
          <p:cNvCxnSpPr>
            <a:cxnSpLocks/>
          </p:cNvCxnSpPr>
          <p:nvPr/>
        </p:nvCxnSpPr>
        <p:spPr>
          <a:xfrm>
            <a:off x="6356982" y="2419358"/>
            <a:ext cx="1320168" cy="458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0515819-1091-4CE4-91E3-0280B15CC4D2}"/>
              </a:ext>
            </a:extLst>
          </p:cNvPr>
          <p:cNvSpPr txBox="1"/>
          <p:nvPr/>
        </p:nvSpPr>
        <p:spPr>
          <a:xfrm>
            <a:off x="6899533" y="223469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860B2-EF10-43DF-9359-09A19B09B899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1A98C3-812C-4177-BE3F-D15CB64C108D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92095-1171-4199-B5CE-9C323F22C351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0CEB9EB-6395-44B1-AAE2-459854A51D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673326" y="2753002"/>
            <a:ext cx="744563" cy="240726"/>
            <a:chOff x="10573407" y="2196655"/>
            <a:chExt cx="1324303" cy="428163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5380580-E288-4D7B-96F0-336A3AB6AC86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2410736"/>
              <a:ext cx="543910" cy="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AD41D54-0370-4274-A47C-0981BC18A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3837" y="2196655"/>
              <a:ext cx="145653" cy="428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A7CAC9EF-FF03-4E4D-AE93-08370B078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5747" y="2196655"/>
              <a:ext cx="152400" cy="40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192C4DB-8344-45FD-B233-B639B7DFD0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407" y="2419358"/>
              <a:ext cx="54128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266C999-E4F5-4610-9420-F33A37B77AF1}"/>
              </a:ext>
            </a:extLst>
          </p:cNvPr>
          <p:cNvSpPr txBox="1"/>
          <p:nvPr/>
        </p:nvSpPr>
        <p:spPr>
          <a:xfrm>
            <a:off x="4519475" y="4620341"/>
            <a:ext cx="318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Volume de </a:t>
            </a:r>
            <a:r>
              <a:rPr lang="fr-FR" sz="3600" b="1" baseline="-25000" dirty="0"/>
              <a:t>l’échantillon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153604-FA55-4CD8-9777-F89D82CD4DAF}"/>
              </a:ext>
            </a:extLst>
          </p:cNvPr>
          <p:cNvSpPr txBox="1"/>
          <p:nvPr/>
        </p:nvSpPr>
        <p:spPr>
          <a:xfrm>
            <a:off x="4514850" y="408010"/>
            <a:ext cx="315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Surface de </a:t>
            </a:r>
            <a:r>
              <a:rPr lang="fr-FR" sz="3600" b="1" baseline="-25000" dirty="0"/>
              <a:t>l’échantillon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1300469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11825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99255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69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b="1" dirty="0"/>
              <a:t>Il faut réaliser notre système bidimensionnel à l’interface inférieure de DyTiO</a:t>
            </a:r>
            <a:r>
              <a:rPr lang="fr-FR" sz="2000" b="1" baseline="-25000" dirty="0"/>
              <a:t>3</a:t>
            </a:r>
            <a:r>
              <a:rPr lang="fr-FR" sz="2000" b="1" dirty="0"/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EBA5711-457D-46A0-85D0-0EA2A014468A}"/>
              </a:ext>
            </a:extLst>
          </p:cNvPr>
          <p:cNvGrpSpPr>
            <a:grpSpLocks noChangeAspect="1"/>
          </p:cNvGrpSpPr>
          <p:nvPr/>
        </p:nvGrpSpPr>
        <p:grpSpPr>
          <a:xfrm>
            <a:off x="9174793" y="3164691"/>
            <a:ext cx="2144188" cy="2559139"/>
            <a:chOff x="8512810" y="1604169"/>
            <a:chExt cx="3333750" cy="397891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352E961-92E1-406F-B6C9-A5166840C173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514FDA-1A89-4918-A6C7-B909665A9ED8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gradFill>
                <a:gsLst>
                  <a:gs pos="0">
                    <a:srgbClr val="0753FB"/>
                  </a:gs>
                  <a:gs pos="25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2E0B8FC-BCB8-4897-BA62-612CDFDEDAFD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545ABB6-B0D2-44AD-B607-DDE12DD7C6B1}"/>
                </a:ext>
              </a:extLst>
            </p:cNvPr>
            <p:cNvSpPr txBox="1"/>
            <p:nvPr/>
          </p:nvSpPr>
          <p:spPr>
            <a:xfrm>
              <a:off x="9440458" y="4184741"/>
              <a:ext cx="1669457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STO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DB4E978-F7B2-4F51-8353-A4E88A5431A9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2526F34-C442-4C07-B883-C37F6306A9DA}"/>
              </a:ext>
            </a:extLst>
          </p:cNvPr>
          <p:cNvCxnSpPr>
            <a:cxnSpLocks/>
          </p:cNvCxnSpPr>
          <p:nvPr/>
        </p:nvCxnSpPr>
        <p:spPr>
          <a:xfrm>
            <a:off x="7324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5B1D3EC-8905-47F8-829D-237A46656E72}"/>
              </a:ext>
            </a:extLst>
          </p:cNvPr>
          <p:cNvSpPr txBox="1"/>
          <p:nvPr/>
        </p:nvSpPr>
        <p:spPr>
          <a:xfrm>
            <a:off x="6528703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Réalisation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d’interface</a:t>
            </a:r>
            <a:endParaRPr lang="fr-FR" sz="2800" baseline="30000"/>
          </a:p>
        </p:txBody>
      </p:sp>
    </p:spTree>
    <p:extLst>
      <p:ext uri="{BB962C8B-B14F-4D97-AF65-F5344CB8AC3E}">
        <p14:creationId xmlns:p14="http://schemas.microsoft.com/office/powerpoint/2010/main" val="132317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73A15F5-37A1-46DD-B6C1-A78E96ED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5342475" y="1706087"/>
            <a:ext cx="3519764" cy="3047777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9A9E501-2D9B-4293-84AC-BF8B399A9E79}"/>
              </a:ext>
            </a:extLst>
          </p:cNvPr>
          <p:cNvSpPr txBox="1"/>
          <p:nvPr/>
        </p:nvSpPr>
        <p:spPr>
          <a:xfrm>
            <a:off x="398782" y="913466"/>
            <a:ext cx="54029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 de 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Introduction de la structure pérovskite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/>
              <a:t>Structure cfc avec un atome supplémentaire au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r>
              <a:rPr lang="fr-FR" sz="2400"/>
              <a:t>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CB8BC7-A048-4C42-AF0A-6DE132C1CCA1}"/>
              </a:ext>
            </a:extLst>
          </p:cNvPr>
          <p:cNvGrpSpPr/>
          <p:nvPr/>
        </p:nvGrpSpPr>
        <p:grpSpPr>
          <a:xfrm>
            <a:off x="8610600" y="1706086"/>
            <a:ext cx="3519764" cy="3047777"/>
            <a:chOff x="5342475" y="1706088"/>
            <a:chExt cx="3519764" cy="304777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6016411-3BF5-4270-9542-0DFAC5289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5" t="26035"/>
            <a:stretch/>
          </p:blipFill>
          <p:spPr>
            <a:xfrm>
              <a:off x="5342475" y="1706088"/>
              <a:ext cx="3519764" cy="304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D8E1DD7-EE9E-455F-9260-95B289B8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1" t="77346" r="13039" b="13305"/>
            <a:stretch/>
          </p:blipFill>
          <p:spPr>
            <a:xfrm>
              <a:off x="6845300" y="2976033"/>
              <a:ext cx="376767" cy="38523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953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9B6EE2-5E4B-4DC6-B3BE-1E9533A815B6}"/>
              </a:ext>
            </a:extLst>
          </p:cNvPr>
          <p:cNvSpPr txBox="1"/>
          <p:nvPr/>
        </p:nvSpPr>
        <p:spPr>
          <a:xfrm>
            <a:off x="1875320" y="2868916"/>
            <a:ext cx="8260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130189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71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1</a:t>
            </a:r>
          </a:p>
        </p:txBody>
      </p:sp>
    </p:spTree>
    <p:extLst>
      <p:ext uri="{BB962C8B-B14F-4D97-AF65-F5344CB8AC3E}">
        <p14:creationId xmlns:p14="http://schemas.microsoft.com/office/powerpoint/2010/main" val="5025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72</a:t>
            </a:fld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</p:spTree>
    <p:extLst>
      <p:ext uri="{BB962C8B-B14F-4D97-AF65-F5344CB8AC3E}">
        <p14:creationId xmlns:p14="http://schemas.microsoft.com/office/powerpoint/2010/main" val="22373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058F918-0DA5-40C9-BE85-20A2738C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77" y="1406672"/>
            <a:ext cx="5869280" cy="44824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F5638-7754-4424-8AB7-11FA5F4E4D74}"/>
              </a:ext>
            </a:extLst>
          </p:cNvPr>
          <p:cNvSpPr txBox="1"/>
          <p:nvPr/>
        </p:nvSpPr>
        <p:spPr>
          <a:xfrm flipH="1">
            <a:off x="7929476" y="62219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6">
                    <a:lumMod val="75000"/>
                  </a:schemeClr>
                </a:solidFill>
              </a:rPr>
              <a:t>Chimie</a:t>
            </a:r>
          </a:p>
        </p:txBody>
      </p:sp>
    </p:spTree>
    <p:extLst>
      <p:ext uri="{BB962C8B-B14F-4D97-AF65-F5344CB8AC3E}">
        <p14:creationId xmlns:p14="http://schemas.microsoft.com/office/powerpoint/2010/main" val="20138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74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élèves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45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75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598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76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élèves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</p:spTree>
    <p:extLst>
      <p:ext uri="{BB962C8B-B14F-4D97-AF65-F5344CB8AC3E}">
        <p14:creationId xmlns:p14="http://schemas.microsoft.com/office/powerpoint/2010/main" val="13707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77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A1DA12-F74A-4F9F-AA33-AA53EDF7536F}"/>
              </a:ext>
            </a:extLst>
          </p:cNvPr>
          <p:cNvSpPr txBox="1"/>
          <p:nvPr/>
        </p:nvSpPr>
        <p:spPr>
          <a:xfrm>
            <a:off x="2829838" y="5405684"/>
            <a:ext cx="700653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/>
              <a:t>Il s’agit d’un moment magnétique quantique !</a:t>
            </a:r>
          </a:p>
        </p:txBody>
      </p:sp>
    </p:spTree>
    <p:extLst>
      <p:ext uri="{BB962C8B-B14F-4D97-AF65-F5344CB8AC3E}">
        <p14:creationId xmlns:p14="http://schemas.microsoft.com/office/powerpoint/2010/main" val="32281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D01015-16C1-4A57-AE41-058597C000DA}"/>
              </a:ext>
            </a:extLst>
          </p:cNvPr>
          <p:cNvSpPr txBox="1"/>
          <p:nvPr/>
        </p:nvSpPr>
        <p:spPr>
          <a:xfrm>
            <a:off x="3581400" y="635268"/>
            <a:ext cx="494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https://www.youtube.com/watch?v=8wS4IOzAhFA</a:t>
            </a:r>
            <a:endParaRPr lang="fr-FR" dirty="0"/>
          </a:p>
        </p:txBody>
      </p:sp>
      <p:pic>
        <p:nvPicPr>
          <p:cNvPr id="8" name="Média en ligne 7" title="le spin : expérience de Stern et Gerlach">
            <a:hlinkClick r:id="" action="ppaction://media"/>
            <a:extLst>
              <a:ext uri="{FF2B5EF4-FFF2-40B4-BE49-F238E27FC236}">
                <a16:creationId xmlns:a16="http://schemas.microsoft.com/office/drawing/2014/main" id="{C2596AEA-7436-4FAB-A621-CA0D7962B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9405" y="970932"/>
            <a:ext cx="9591305" cy="54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950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66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1A43734-9CC0-4CA9-BB24-5D0766252C16}"/>
              </a:ext>
            </a:extLst>
          </p:cNvPr>
          <p:cNvCxnSpPr>
            <a:cxnSpLocks/>
          </p:cNvCxnSpPr>
          <p:nvPr/>
        </p:nvCxnSpPr>
        <p:spPr>
          <a:xfrm flipV="1">
            <a:off x="8153400" y="1781175"/>
            <a:ext cx="0" cy="1647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44F3C79-6D9F-4478-B8BF-1B84FA2B1552}"/>
              </a:ext>
            </a:extLst>
          </p:cNvPr>
          <p:cNvCxnSpPr>
            <a:cxnSpLocks/>
          </p:cNvCxnSpPr>
          <p:nvPr/>
        </p:nvCxnSpPr>
        <p:spPr>
          <a:xfrm flipH="1">
            <a:off x="7277100" y="3429000"/>
            <a:ext cx="876300" cy="9226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E07870-1B1D-4CF9-A562-4475D56325F4}"/>
              </a:ext>
            </a:extLst>
          </p:cNvPr>
          <p:cNvCxnSpPr>
            <a:cxnSpLocks/>
          </p:cNvCxnSpPr>
          <p:nvPr/>
        </p:nvCxnSpPr>
        <p:spPr>
          <a:xfrm>
            <a:off x="8153400" y="3434614"/>
            <a:ext cx="18205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FAF4D06-6974-4C9C-931C-B6B1579FCF50}"/>
              </a:ext>
            </a:extLst>
          </p:cNvPr>
          <p:cNvSpPr txBox="1"/>
          <p:nvPr/>
        </p:nvSpPr>
        <p:spPr>
          <a:xfrm>
            <a:off x="6981825" y="37976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602D3-7415-4894-9D1F-32ABF5954F8D}"/>
              </a:ext>
            </a:extLst>
          </p:cNvPr>
          <p:cNvSpPr txBox="1"/>
          <p:nvPr/>
        </p:nvSpPr>
        <p:spPr>
          <a:xfrm>
            <a:off x="7686674" y="162537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0EED239-A36D-4DA9-9A27-7C0817819E2F}"/>
              </a:ext>
            </a:extLst>
          </p:cNvPr>
          <p:cNvSpPr txBox="1"/>
          <p:nvPr/>
        </p:nvSpPr>
        <p:spPr>
          <a:xfrm>
            <a:off x="9834563" y="3017541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2D2A20C-E292-43C2-A00B-FEF3ACDD0EAE}"/>
              </a:ext>
            </a:extLst>
          </p:cNvPr>
          <p:cNvSpPr txBox="1"/>
          <p:nvPr/>
        </p:nvSpPr>
        <p:spPr>
          <a:xfrm>
            <a:off x="398782" y="913466"/>
            <a:ext cx="582334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Représentez</a:t>
            </a:r>
            <a:r>
              <a:rPr lang="en-US" sz="2400" b="1" dirty="0"/>
              <a:t> la </a:t>
            </a:r>
            <a:r>
              <a:rPr lang="en-US" sz="2400" b="1" dirty="0" err="1"/>
              <a:t>maille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perspective </a:t>
            </a:r>
            <a:r>
              <a:rPr lang="en-US" sz="2400" b="1" dirty="0" err="1"/>
              <a:t>cavalière</a:t>
            </a:r>
            <a:r>
              <a:rPr lang="en-US" sz="2400" b="1" dirty="0"/>
              <a:t>. </a:t>
            </a:r>
            <a:r>
              <a:rPr lang="en-US" sz="2400" b="1" dirty="0" err="1"/>
              <a:t>Calculez</a:t>
            </a:r>
            <a:r>
              <a:rPr lang="en-US" sz="2400" b="1" dirty="0"/>
              <a:t> </a:t>
            </a:r>
            <a:r>
              <a:rPr lang="en-US" sz="2400" b="1" dirty="0" err="1"/>
              <a:t>sa</a:t>
            </a:r>
            <a:r>
              <a:rPr lang="en-US" sz="2400" b="1" dirty="0"/>
              <a:t> </a:t>
            </a:r>
            <a:r>
              <a:rPr lang="en-US" sz="2400" b="1" dirty="0" err="1"/>
              <a:t>multiplicité</a:t>
            </a:r>
            <a:r>
              <a:rPr lang="en-US" sz="2400" b="1" dirty="0"/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63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20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Cependant ce modèle est faux car </a:t>
            </a:r>
            <a:r>
              <a:rPr lang="fr-FR" sz="2400" b="1" dirty="0"/>
              <a:t>l’électron est ponctuel</a:t>
            </a:r>
          </a:p>
        </p:txBody>
      </p:sp>
    </p:spTree>
    <p:extLst>
      <p:ext uri="{BB962C8B-B14F-4D97-AF65-F5344CB8AC3E}">
        <p14:creationId xmlns:p14="http://schemas.microsoft.com/office/powerpoint/2010/main" val="26911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Modèle de Drude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libres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i="1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i="1" dirty="0" err="1"/>
              <a:t>dt</a:t>
            </a:r>
            <a:r>
              <a:rPr lang="fr-FR" sz="2400" dirty="0"/>
              <a:t>/</a:t>
            </a:r>
            <a:r>
              <a:rPr lang="fr-FR" sz="2400" i="1" dirty="0"/>
              <a:t>τ</a:t>
            </a:r>
            <a:r>
              <a:rPr lang="fr-FR" sz="2400" dirty="0"/>
              <a:t> avec </a:t>
            </a:r>
            <a:r>
              <a:rPr lang="fr-FR" sz="2400" b="1" i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</p:spTree>
    <p:extLst>
      <p:ext uri="{BB962C8B-B14F-4D97-AF65-F5344CB8AC3E}">
        <p14:creationId xmlns:p14="http://schemas.microsoft.com/office/powerpoint/2010/main" val="21341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83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AAAE2-FDD3-4AD4-B246-987420EF707D}"/>
              </a:ext>
            </a:extLst>
          </p:cNvPr>
          <p:cNvSpPr/>
          <p:nvPr/>
        </p:nvSpPr>
        <p:spPr>
          <a:xfrm>
            <a:off x="9643533" y="738929"/>
            <a:ext cx="1094689" cy="64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4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84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9994619-A06A-4673-8917-764AA932E101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1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85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B2B86CE-3327-4F0B-89EC-8E5F1059DC2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4285C-DB2E-4869-BF77-4395A4E3E69B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9F5D8AF-C1A9-4622-A911-BF1C23652AE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40248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86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84D3A87F-99A6-4203-BB5E-AD9E5F4C57BB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87558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87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2949" y="4436561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49" y="4436561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8348" y="5529006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48" y="5529006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84D3A87F-99A6-4203-BB5E-AD9E5F4C57BB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15A3F0E-DE52-4994-8C68-F97D43859566}"/>
              </a:ext>
            </a:extLst>
          </p:cNvPr>
          <p:cNvSpPr txBox="1"/>
          <p:nvPr/>
        </p:nvSpPr>
        <p:spPr>
          <a:xfrm>
            <a:off x="5855442" y="3607699"/>
            <a:ext cx="5499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200" u="sng" dirty="0"/>
              <a:t>En régime permanent</a:t>
            </a:r>
          </a:p>
        </p:txBody>
      </p:sp>
    </p:spTree>
    <p:extLst>
      <p:ext uri="{BB962C8B-B14F-4D97-AF65-F5344CB8AC3E}">
        <p14:creationId xmlns:p14="http://schemas.microsoft.com/office/powerpoint/2010/main" val="28918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88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2C5C9088-8E2E-4F41-AA39-59A7745F4C1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16208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89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B460E661-4A29-4931-B991-E598FCF9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CE223658-0979-47D8-8A58-C7C8767B3FF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20085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3A9D9B-574D-410A-AE05-1899B3FB5111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Représentez</a:t>
            </a:r>
            <a:r>
              <a:rPr lang="en-US" sz="2400" dirty="0"/>
              <a:t> la </a:t>
            </a:r>
            <a:r>
              <a:rPr lang="en-US" sz="2400" dirty="0" err="1"/>
              <a:t>maille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perspective </a:t>
            </a:r>
            <a:r>
              <a:rPr lang="en-US" sz="2400" dirty="0" err="1"/>
              <a:t>cavalière</a:t>
            </a:r>
            <a:r>
              <a:rPr lang="en-US" sz="2400" dirty="0"/>
              <a:t>. </a:t>
            </a:r>
            <a:r>
              <a:rPr lang="en-US" sz="2400" dirty="0" err="1"/>
              <a:t>Calculez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multiplicité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Calcul</a:t>
            </a:r>
            <a:r>
              <a:rPr lang="en-US" sz="2400" b="1" dirty="0"/>
              <a:t> de </a:t>
            </a:r>
            <a:r>
              <a:rPr lang="en-US" sz="2400" b="1" dirty="0" err="1"/>
              <a:t>compacité</a:t>
            </a:r>
            <a:r>
              <a:rPr lang="en-US" sz="2400" b="1" dirty="0"/>
              <a:t> et </a:t>
            </a:r>
            <a:r>
              <a:rPr lang="en-US" sz="2400" b="1" dirty="0" err="1"/>
              <a:t>densité</a:t>
            </a:r>
            <a:r>
              <a:rPr lang="en-US" sz="2400" b="1" dirty="0"/>
              <a:t> de SrTiO</a:t>
            </a:r>
            <a:r>
              <a:rPr lang="en-US" sz="2400" b="1" baseline="-250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C06C79-2A42-4D65-984C-DDE9E48D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r="71003"/>
          <a:stretch/>
        </p:blipFill>
        <p:spPr>
          <a:xfrm>
            <a:off x="7258586" y="1369239"/>
            <a:ext cx="3932732" cy="35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5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90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/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𝑣𝐵𝑏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/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fr-FR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fr-FR" sz="32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/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A414A3D-169D-4B67-AB3D-EB4EC39F929E}"/>
              </a:ext>
            </a:extLst>
          </p:cNvPr>
          <p:cNvSpPr txBox="1"/>
          <p:nvPr/>
        </p:nvSpPr>
        <p:spPr>
          <a:xfrm>
            <a:off x="2734880" y="4867212"/>
            <a:ext cx="23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Constante de Hall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2688C37-22B9-48C5-9009-F8357ADA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>
            <a:extLst>
              <a:ext uri="{FF2B5EF4-FFF2-40B4-BE49-F238E27FC236}">
                <a16:creationId xmlns:a16="http://schemas.microsoft.com/office/drawing/2014/main" id="{CBB90FCE-E5C9-4E57-98D7-99F6F523200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9964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Mobilité électronique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91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libres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i="1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i="1" dirty="0" err="1"/>
              <a:t>dt</a:t>
            </a:r>
            <a:r>
              <a:rPr lang="fr-FR" sz="2400" i="1" dirty="0"/>
              <a:t>/τ </a:t>
            </a:r>
            <a:r>
              <a:rPr lang="fr-FR" sz="2400" dirty="0"/>
              <a:t>avec </a:t>
            </a:r>
            <a:r>
              <a:rPr lang="fr-FR" sz="2400" b="1" i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/>
              <p:nvPr/>
            </p:nvSpPr>
            <p:spPr>
              <a:xfrm>
                <a:off x="9587702" y="4825570"/>
                <a:ext cx="1440972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702" y="4825570"/>
                <a:ext cx="1440972" cy="948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/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⃗"/>
                          <m:ctrlPr>
                            <a:rPr lang="fr-FR" sz="3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C70711C-8EBB-4773-B3D7-A227DFF0FEC2}"/>
                  </a:ext>
                </a:extLst>
              </p:cNvPr>
              <p:cNvSpPr txBox="1"/>
              <p:nvPr/>
            </p:nvSpPr>
            <p:spPr>
              <a:xfrm>
                <a:off x="9587702" y="3782397"/>
                <a:ext cx="1542730" cy="621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C70711C-8EBB-4773-B3D7-A227DFF0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702" y="3782397"/>
                <a:ext cx="1542730" cy="621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4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</a:t>
            </a:r>
            <a:r>
              <a:rPr lang="el-GR" sz="3200" dirty="0">
                <a:solidFill>
                  <a:schemeClr val="bg1"/>
                </a:solidFill>
              </a:rPr>
              <a:t>Ω</a:t>
            </a:r>
            <a:r>
              <a:rPr lang="fr-FR" sz="3200" dirty="0">
                <a:solidFill>
                  <a:schemeClr val="bg1"/>
                </a:solidFill>
              </a:rPr>
              <a:t>/</a:t>
            </a:r>
            <a:r>
              <a:rPr lang="el-GR" sz="3200" dirty="0">
                <a:solidFill>
                  <a:schemeClr val="bg1"/>
                </a:solidFill>
              </a:rPr>
              <a:t>□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209214-F086-40A0-AE0C-B9063DA7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91" y="2145216"/>
            <a:ext cx="6206418" cy="25310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17C42-0DBD-4474-B000-B8D9344C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78" y="1579524"/>
            <a:ext cx="2762250" cy="9334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938ADE-B55E-4F64-88AE-E00AAC7B2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30" y="2945982"/>
            <a:ext cx="2752725" cy="10191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A4FF94-BCB8-43E2-988D-8777C3D05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2" y="4608303"/>
            <a:ext cx="1476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8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93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EA5BD2B-21AF-4853-86AA-90343A6501E5}"/>
              </a:ext>
            </a:extLst>
          </p:cNvPr>
          <p:cNvGrpSpPr/>
          <p:nvPr/>
        </p:nvGrpSpPr>
        <p:grpSpPr>
          <a:xfrm>
            <a:off x="6330052" y="136525"/>
            <a:ext cx="6244298" cy="5986381"/>
            <a:chOff x="96520" y="-74810"/>
            <a:chExt cx="6244298" cy="5986381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11C281A-154A-4B3D-903E-D3ECA27810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FF2FFE3-D557-47CF-A299-66A563529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85E0D1-F33C-4F20-8D0E-FBC03D42E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56FEB-A4C6-489C-90E5-C2960BECDE31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7E31AEE-EA18-4D35-B516-F166DCE7E480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FCA6-5546-462F-AE22-8BE92BCCB808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09BB6-C632-49D5-9693-72C7D40F56DB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1684E7F-2DBA-46A8-B1EF-38E21645A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DFEF3-F9AA-4A7F-9361-6FD490A8748A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76B5150-16F8-472F-932B-1B081D3F149E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7B258C7-AF86-4F7D-9BE2-64140C11DEB1}"/>
              </a:ext>
            </a:extLst>
          </p:cNvPr>
          <p:cNvGrpSpPr/>
          <p:nvPr/>
        </p:nvGrpSpPr>
        <p:grpSpPr>
          <a:xfrm>
            <a:off x="6482452" y="288925"/>
            <a:ext cx="6244298" cy="5986381"/>
            <a:chOff x="96520" y="-74810"/>
            <a:chExt cx="6244298" cy="598638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D1FAA33-2C82-4E40-B75E-4ED7CE11D9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5620164E-6698-4300-88D0-5960D7B53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A23F6F20-542C-46D1-B3CE-E82814EE7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4C7EE9-0921-47E2-9105-8E77F0D11749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F1263DFB-5A8F-4460-BA72-1714A52AA6AA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45BC37-79C2-4C2B-8D3D-73E47A725111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B145B0-2340-43CB-B4DD-E610151D1828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6A70F07-D0B1-4A57-8241-D69C511145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85A81F55-3C69-4412-9481-4AEBD21082FD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86136447-B8BE-408B-8D76-E020D7DB66C2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0AC6933B-CABF-488A-8C09-A87469283D38}"/>
              </a:ext>
            </a:extLst>
          </p:cNvPr>
          <p:cNvSpPr txBox="1"/>
          <p:nvPr/>
        </p:nvSpPr>
        <p:spPr>
          <a:xfrm>
            <a:off x="390292" y="1186388"/>
            <a:ext cx="58125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Supraconducteur la phase est définit macroscopiquement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</a:t>
            </a:r>
            <a:r>
              <a:rPr lang="fr-FR" sz="2800" dirty="0" err="1"/>
              <a:t>Aharonov-Bohm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Josephson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https://tp.physique.usherbrooke.ca/notes_de_cours/Squids.pdf</a:t>
            </a:r>
          </a:p>
        </p:txBody>
      </p:sp>
    </p:spTree>
    <p:extLst>
      <p:ext uri="{BB962C8B-B14F-4D97-AF65-F5344CB8AC3E}">
        <p14:creationId xmlns:p14="http://schemas.microsoft.com/office/powerpoint/2010/main" val="54301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94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6387516" y="2133600"/>
            <a:ext cx="407728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856FEB-A4C6-489C-90E5-C2960BECDE31}"/>
              </a:ext>
            </a:extLst>
          </p:cNvPr>
          <p:cNvSpPr/>
          <p:nvPr/>
        </p:nvSpPr>
        <p:spPr>
          <a:xfrm>
            <a:off x="5268151" y="2291967"/>
            <a:ext cx="1072667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7E31AEE-EA18-4D35-B516-F166DCE7E4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EFCA6-5546-462F-AE22-8BE92BCCB808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709BB6-C632-49D5-9693-72C7D40F56DB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1684E7F-2DBA-46A8-B1EF-38E21645AA63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63DFEF3-F9AA-4A7F-9361-6FD490A8748A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6B5150-16F8-472F-932B-1B081D3F149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1BDDA5E-46D4-48DA-AE95-C5497B4D65AA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449395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95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000240" y="2133600"/>
            <a:ext cx="346456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10C95C2-3300-4EC6-90BB-447271D74A31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A9BF85-66F3-469C-B84A-C4391B3D0F86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847BC-69B6-4D4F-84D8-57EF8FC39BA3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325F1F2-1CD6-414C-9C6E-5AA11B31CCD7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B4B908C-8792-46CB-9819-D7B6B0CBD7D7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013EB9B-7C76-4563-B07D-F6A62AECD9B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F26A358-A01C-4F56-B843-2A9FEE1025A6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1006165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96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640320" y="2133600"/>
            <a:ext cx="282448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9F52CFD-DA3D-40FC-BA2E-C6B9A7B541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12BC32-476B-4623-A959-6C696BE6F3A0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60318E-D6A5-46C1-ACE1-98230837EEBD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3EE636D-CE27-4647-B9D6-F08AB77B2258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EFA811E-7814-4246-A11E-49C80198C853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D42BA57-C7DC-4C68-9892-FABD3AEED1A8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A3EE917-0DC0-4015-A03E-043B86D1856C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4081743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8260706" y="2133600"/>
            <a:ext cx="220409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2347B9D-654E-4B74-A879-914E1BF42937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82392E-46A3-4499-BD5F-ACDF3E1D7FCD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90C5B2-7A3B-45CB-81C7-CBF93B7B31A6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974244-0B05-4462-A66D-CC2573C1EF61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C45E900-65FB-4DF3-9EE7-300F2B2B04B1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1BCF36D-AB20-4971-BB35-4359EF5EEDBA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57DF4-30C7-4338-A2EF-E9C135F49052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7343429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B3E0298-B5F7-4DD6-9EAF-6E33EBB70174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DFC3FB-CF31-4C21-A26C-FB3DD4A898CA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7AF8AF-1564-4EA3-8E8C-4363C73FC707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0DDA9D0-3ED3-4E78-8728-2FE8F277786C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447C03D-D7CA-40C4-81DE-0B51D3601225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2C40ED3-957D-4178-92F8-3B2270E21704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ECC803E-21E4-4BFF-BD6E-E309F04209AD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5706073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E837E0-B6EC-4111-BF95-F619465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40623</TotalTime>
  <Words>4740</Words>
  <Application>Microsoft Office PowerPoint</Application>
  <PresentationFormat>Grand écran</PresentationFormat>
  <Paragraphs>1404</Paragraphs>
  <Slides>129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129</vt:i4>
      </vt:variant>
    </vt:vector>
  </HeadingPairs>
  <TitlesOfParts>
    <vt:vector size="140" baseType="lpstr">
      <vt:lpstr>Arial</vt:lpstr>
      <vt:lpstr>Arial Unicode MS</vt:lpstr>
      <vt:lpstr>Avenir Next LT Pro</vt:lpstr>
      <vt:lpstr>Calibri</vt:lpstr>
      <vt:lpstr>Calibri Light</vt:lpstr>
      <vt:lpstr>Cambria Math</vt:lpstr>
      <vt:lpstr>Helvetica</vt:lpstr>
      <vt:lpstr>Tahoma</vt:lpstr>
      <vt:lpstr>Wingdings</vt:lpstr>
      <vt:lpstr>Thème Office</vt:lpstr>
      <vt:lpstr>Graph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Raphaël Aeschlimann</dc:creator>
  <cp:lastModifiedBy>Raphaël Aeschlimann</cp:lastModifiedBy>
  <cp:revision>692</cp:revision>
  <cp:lastPrinted>2021-05-16T23:20:57Z</cp:lastPrinted>
  <dcterms:created xsi:type="dcterms:W3CDTF">2020-06-17T22:02:39Z</dcterms:created>
  <dcterms:modified xsi:type="dcterms:W3CDTF">2021-07-02T20:16:02Z</dcterms:modified>
</cp:coreProperties>
</file>